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m4a" ContentType="audi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41"/>
  </p:notesMasterIdLst>
  <p:sldIdLst>
    <p:sldId id="256" r:id="rId2"/>
    <p:sldId id="257" r:id="rId3"/>
    <p:sldId id="263" r:id="rId4"/>
    <p:sldId id="264" r:id="rId5"/>
    <p:sldId id="267" r:id="rId6"/>
    <p:sldId id="266" r:id="rId7"/>
    <p:sldId id="258" r:id="rId8"/>
    <p:sldId id="259" r:id="rId9"/>
    <p:sldId id="262" r:id="rId10"/>
    <p:sldId id="261" r:id="rId11"/>
    <p:sldId id="269" r:id="rId12"/>
    <p:sldId id="270" r:id="rId13"/>
    <p:sldId id="272" r:id="rId14"/>
    <p:sldId id="271" r:id="rId15"/>
    <p:sldId id="274" r:id="rId16"/>
    <p:sldId id="260" r:id="rId17"/>
    <p:sldId id="268" r:id="rId18"/>
    <p:sldId id="286" r:id="rId19"/>
    <p:sldId id="277" r:id="rId20"/>
    <p:sldId id="276" r:id="rId21"/>
    <p:sldId id="278" r:id="rId22"/>
    <p:sldId id="279" r:id="rId23"/>
    <p:sldId id="280" r:id="rId24"/>
    <p:sldId id="281" r:id="rId25"/>
    <p:sldId id="282" r:id="rId26"/>
    <p:sldId id="283" r:id="rId27"/>
    <p:sldId id="284" r:id="rId28"/>
    <p:sldId id="285" r:id="rId29"/>
    <p:sldId id="288" r:id="rId30"/>
    <p:sldId id="290" r:id="rId31"/>
    <p:sldId id="289" r:id="rId32"/>
    <p:sldId id="291" r:id="rId33"/>
    <p:sldId id="292" r:id="rId34"/>
    <p:sldId id="294" r:id="rId35"/>
    <p:sldId id="293" r:id="rId36"/>
    <p:sldId id="295" r:id="rId37"/>
    <p:sldId id="296" r:id="rId38"/>
    <p:sldId id="297" r:id="rId39"/>
    <p:sldId id="287"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1" autoAdjust="0"/>
    <p:restoredTop sz="94728" autoAdjust="0"/>
  </p:normalViewPr>
  <p:slideViewPr>
    <p:cSldViewPr snapToGrid="0">
      <p:cViewPr>
        <p:scale>
          <a:sx n="94" d="100"/>
          <a:sy n="94" d="100"/>
        </p:scale>
        <p:origin x="-1472" y="-80"/>
      </p:cViewPr>
      <p:guideLst>
        <p:guide orient="horz" pos="1440"/>
        <p:guide pos="2880"/>
      </p:guideLst>
    </p:cSldViewPr>
  </p:slideViewPr>
  <p:notesTextViewPr>
    <p:cViewPr>
      <p:scale>
        <a:sx n="100" d="100"/>
        <a:sy n="100" d="100"/>
      </p:scale>
      <p:origin x="0" y="0"/>
    </p:cViewPr>
  </p:notesTextViewPr>
  <p:sorterViewPr>
    <p:cViewPr>
      <p:scale>
        <a:sx n="66" d="100"/>
        <a:sy n="66" d="100"/>
      </p:scale>
      <p:origin x="0" y="3888"/>
    </p:cViewPr>
  </p:sorterViewPr>
  <p:gridSpacing cx="38405" cy="38405"/>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60A801F-70A0-D944-BE34-9C0391DEBC4C}" type="datetimeFigureOut">
              <a:rPr lang="en-US"/>
              <a:pPr/>
              <a:t>4/2/14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CA7EEA9-F7B9-D54B-BA80-46DBA0BC69DE}" type="slidenum">
              <a:rPr lang="en-US"/>
              <a:pPr/>
              <a:t>‹#›</a:t>
            </a:fld>
            <a:endParaRPr lang="en-US"/>
          </a:p>
        </p:txBody>
      </p:sp>
    </p:spTree>
    <p:extLst>
      <p:ext uri="{BB962C8B-B14F-4D97-AF65-F5344CB8AC3E}">
        <p14:creationId xmlns:p14="http://schemas.microsoft.com/office/powerpoint/2010/main" val="3961341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262AD4A-2AF4-914E-95A1-B1717B1115EF}"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1B6D1F69-E444-D34D-93F2-2076FDEC20B1}"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0C5E7F69-8EAB-794D-8C48-ED18765CEE6D}"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4FDFBA35-CA39-1547-9431-50ACD811E18C}"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E1B4EFF3-5B11-1145-85C6-15A62704D0A1}"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01595C73-DC32-2642-A0EC-BA29A3F00E59}"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46944FAA-4C04-524F-AA1C-14F405A47562}"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DF20ED39-D3BE-9448-B6EE-92C33487892D}"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A5F06BB3-13EE-D946-917D-D85E4055DC48}"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BD9A848E-7ABD-1A4C-8442-7CDF4E1FE78D}"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3EFAE465-9D3B-594B-A2F1-1F9B8233AD28}"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B86AA9DE-FF86-5445-886B-FE2C0B214F55}"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BD64DB0E-69E5-2C4C-9FA0-34E755DAAC2E}"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37514437-59AC-914D-BDCC-6A2847E3CD1C}"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0B8E5028-F7CB-944E-A270-85878BC219E0}"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1C0E578-D169-F847-972C-D1E2F901B1D4}"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E95C1397-FE24-0148-BC2A-BB355B7F25E4}"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AC4FE5A7-647B-0F4D-A769-EA2552FE81A4}"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3A4CE60D-9AA3-324B-8690-C82B20A9BC9C}"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D44CA638-8012-AB4F-A669-8044D9053B35}"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9D205196-1751-194D-AF7C-7988C496D848}"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A1AF66EC-1775-D840-8C8F-643A271D0BF9}" type="slidenum">
              <a:rPr lang="en-US"/>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B3658211-7D92-4240-98D2-7A15E5BE3ACE}"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B4E50EFB-B75D-D647-9576-708244639EE8}"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454B55E1-C6AE-594A-BE58-041FE51EA1AD}"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9E8C7D35-4E39-794A-AFEF-B038897A03DF}"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F8BD4175-DBEF-1740-9C01-B431B67BBFCE}"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ECAF7DCD-057E-7F47-8C22-CAC24420EB66}"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987EA1A3-3038-224C-A828-D16E570A3979}"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ea typeface="+mn-ea"/>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0637204A-BEB1-CF43-924F-338BDA7247CA}" type="slidenum">
              <a:rPr lang="en-US"/>
              <a:pPr/>
              <a:t>‹#›</a:t>
            </a:fld>
            <a:endParaRPr lang="en-US"/>
          </a:p>
        </p:txBody>
      </p:sp>
    </p:spTree>
    <p:extLst>
      <p:ext uri="{BB962C8B-B14F-4D97-AF65-F5344CB8AC3E}">
        <p14:creationId xmlns:p14="http://schemas.microsoft.com/office/powerpoint/2010/main" val="328171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54731C35-7E61-CA4F-86FD-F0DBEAF08639}" type="slidenum">
              <a:rPr lang="en-US"/>
              <a:pPr/>
              <a:t>‹#›</a:t>
            </a:fld>
            <a:endParaRPr lang="en-US"/>
          </a:p>
        </p:txBody>
      </p:sp>
    </p:spTree>
    <p:extLst>
      <p:ext uri="{BB962C8B-B14F-4D97-AF65-F5344CB8AC3E}">
        <p14:creationId xmlns:p14="http://schemas.microsoft.com/office/powerpoint/2010/main" val="114217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C607FFD0-4B73-4F44-BA05-0D55039B9776}" type="slidenum">
              <a:rPr lang="en-US"/>
              <a:pPr/>
              <a:t>‹#›</a:t>
            </a:fld>
            <a:endParaRPr lang="en-US"/>
          </a:p>
        </p:txBody>
      </p:sp>
    </p:spTree>
    <p:extLst>
      <p:ext uri="{BB962C8B-B14F-4D97-AF65-F5344CB8AC3E}">
        <p14:creationId xmlns:p14="http://schemas.microsoft.com/office/powerpoint/2010/main" val="3816841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817426E0-C6CB-7346-9C5F-A4004A1243EA}" type="slidenum">
              <a:rPr lang="en-US"/>
              <a:pPr/>
              <a:t>‹#›</a:t>
            </a:fld>
            <a:endParaRPr lang="en-US"/>
          </a:p>
        </p:txBody>
      </p:sp>
    </p:spTree>
    <p:extLst>
      <p:ext uri="{BB962C8B-B14F-4D97-AF65-F5344CB8AC3E}">
        <p14:creationId xmlns:p14="http://schemas.microsoft.com/office/powerpoint/2010/main" val="3337883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D76400"/>
              </a:gs>
              <a:gs pos="72000">
                <a:srgbClr val="FF8C3D"/>
              </a:gs>
              <a:gs pos="100000">
                <a:srgbClr val="FFA373"/>
              </a:gs>
            </a:gsLst>
            <a:lin ang="16200000"/>
          </a:gradFill>
          <a:ln w="3175" cap="rnd">
            <a:solidFill>
              <a:srgbClr val="B05C05"/>
            </a:solidFill>
            <a:miter lim="800000"/>
            <a:headEnd/>
            <a:tailEnd/>
          </a:ln>
          <a:effectLst>
            <a:outerShdw blurRad="50800" dist="26940" dir="5400000" rotWithShape="0">
              <a:srgbClr val="000000">
                <a:alpha val="45999"/>
              </a:srgbClr>
            </a:outerShdw>
          </a:effectLst>
        </p:spPr>
        <p:txBody>
          <a:bodyPr anchor="ctr"/>
          <a:lstStyle>
            <a:extLst/>
          </a:lstStyle>
          <a:p>
            <a:pPr eaLnBrk="1" hangingPunct="1">
              <a:defRPr/>
            </a:pPr>
            <a:endParaRPr lang="en-US" dirty="0">
              <a:solidFill>
                <a:schemeClr val="lt1"/>
              </a:solidFill>
              <a:latin typeface="+mn-lt"/>
              <a:ea typeface="+mn-ea"/>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D76400"/>
              </a:gs>
              <a:gs pos="72000">
                <a:srgbClr val="FF8C3D"/>
              </a:gs>
              <a:gs pos="100000">
                <a:srgbClr val="FFA373"/>
              </a:gs>
            </a:gsLst>
            <a:lin ang="16200000"/>
          </a:gradFill>
          <a:ln w="3175" cap="rnd">
            <a:solidFill>
              <a:srgbClr val="B05C05"/>
            </a:solidFill>
            <a:miter lim="800000"/>
            <a:headEnd/>
            <a:tailEnd/>
          </a:ln>
          <a:effectLst>
            <a:outerShdw blurRad="50800" dist="26940" dir="5400000" rotWithShape="0">
              <a:srgbClr val="000000">
                <a:alpha val="45999"/>
              </a:srgbClr>
            </a:outerShdw>
          </a:effectLst>
        </p:spPr>
        <p:txBody>
          <a:bodyPr anchor="ctr"/>
          <a:lstStyle>
            <a:extLst/>
          </a:lstStyle>
          <a:p>
            <a:pPr eaLnBrk="1" hangingPunct="1">
              <a:defRPr/>
            </a:pPr>
            <a:endParaRPr lang="en-US" dirty="0">
              <a:solidFill>
                <a:schemeClr val="lt1"/>
              </a:solidFill>
              <a:latin typeface="+mn-lt"/>
              <a:ea typeface="+mn-ea"/>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47FE149E-8CE5-3A41-B681-BDB9A3A6621E}" type="slidenum">
              <a:rPr lang="en-US"/>
              <a:pPr/>
              <a:t>‹#›</a:t>
            </a:fld>
            <a:endParaRPr lang="en-US"/>
          </a:p>
        </p:txBody>
      </p:sp>
    </p:spTree>
    <p:extLst>
      <p:ext uri="{BB962C8B-B14F-4D97-AF65-F5344CB8AC3E}">
        <p14:creationId xmlns:p14="http://schemas.microsoft.com/office/powerpoint/2010/main" val="38453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28B1521A-08FB-D74E-BA1F-D30FAF3EA7D9}" type="slidenum">
              <a:rPr lang="en-US"/>
              <a:pPr/>
              <a:t>‹#›</a:t>
            </a:fld>
            <a:endParaRPr lang="en-US"/>
          </a:p>
        </p:txBody>
      </p:sp>
    </p:spTree>
    <p:extLst>
      <p:ext uri="{BB962C8B-B14F-4D97-AF65-F5344CB8AC3E}">
        <p14:creationId xmlns:p14="http://schemas.microsoft.com/office/powerpoint/2010/main" val="2099980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9E3A506C-89F4-CB4C-891A-1E234DE9318C}" type="slidenum">
              <a:rPr lang="en-US"/>
              <a:pPr/>
              <a:t>‹#›</a:t>
            </a:fld>
            <a:endParaRPr lang="en-US"/>
          </a:p>
        </p:txBody>
      </p:sp>
    </p:spTree>
    <p:extLst>
      <p:ext uri="{BB962C8B-B14F-4D97-AF65-F5344CB8AC3E}">
        <p14:creationId xmlns:p14="http://schemas.microsoft.com/office/powerpoint/2010/main" val="2633589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9F450698-0D4C-214C-B5ED-F4F7C9535E6B}" type="slidenum">
              <a:rPr lang="en-US"/>
              <a:pPr/>
              <a:t>‹#›</a:t>
            </a:fld>
            <a:endParaRPr lang="en-US"/>
          </a:p>
        </p:txBody>
      </p:sp>
    </p:spTree>
    <p:extLst>
      <p:ext uri="{BB962C8B-B14F-4D97-AF65-F5344CB8AC3E}">
        <p14:creationId xmlns:p14="http://schemas.microsoft.com/office/powerpoint/2010/main" val="2219418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35BB702E-203A-354E-88A7-25868F3D1379}" type="slidenum">
              <a:rPr lang="en-US"/>
              <a:pPr/>
              <a:t>‹#›</a:t>
            </a:fld>
            <a:endParaRPr lang="en-US"/>
          </a:p>
        </p:txBody>
      </p:sp>
    </p:spTree>
    <p:extLst>
      <p:ext uri="{BB962C8B-B14F-4D97-AF65-F5344CB8AC3E}">
        <p14:creationId xmlns:p14="http://schemas.microsoft.com/office/powerpoint/2010/main" val="85831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88E9CAD6-773A-5A41-9047-20C13ABA25EA}" type="slidenum">
              <a:rPr lang="en-US"/>
              <a:pPr/>
              <a:t>‹#›</a:t>
            </a:fld>
            <a:endParaRPr lang="en-US"/>
          </a:p>
        </p:txBody>
      </p:sp>
    </p:spTree>
    <p:extLst>
      <p:ext uri="{BB962C8B-B14F-4D97-AF65-F5344CB8AC3E}">
        <p14:creationId xmlns:p14="http://schemas.microsoft.com/office/powerpoint/2010/main" val="115405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ea typeface="+mn-ea"/>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D76400"/>
              </a:gs>
              <a:gs pos="72000">
                <a:srgbClr val="FF8C3D"/>
              </a:gs>
              <a:gs pos="100000">
                <a:srgbClr val="FFA373"/>
              </a:gs>
            </a:gsLst>
            <a:lin ang="16200000"/>
          </a:gradFill>
          <a:ln w="3175" cap="rnd">
            <a:solidFill>
              <a:srgbClr val="B05C05"/>
            </a:solidFill>
            <a:miter lim="800000"/>
            <a:headEnd/>
            <a:tailEnd/>
          </a:ln>
          <a:effectLst>
            <a:outerShdw blurRad="50800" dist="26940" dir="5400000" rotWithShape="0">
              <a:srgbClr val="000000">
                <a:alpha val="45999"/>
              </a:srgbClr>
            </a:outerShdw>
          </a:effectLst>
        </p:spPr>
        <p:txBody>
          <a:bodyPr anchor="ctr"/>
          <a:lstStyle>
            <a:extLst/>
          </a:lstStyle>
          <a:p>
            <a:pPr eaLnBrk="1" hangingPunct="1">
              <a:defRPr/>
            </a:pPr>
            <a:endParaRPr lang="en-US" dirty="0">
              <a:solidFill>
                <a:schemeClr val="lt1"/>
              </a:solidFill>
              <a:latin typeface="+mn-lt"/>
              <a:ea typeface="+mn-ea"/>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D76400"/>
              </a:gs>
              <a:gs pos="72000">
                <a:srgbClr val="FF8C3D"/>
              </a:gs>
              <a:gs pos="100000">
                <a:srgbClr val="FFA373"/>
              </a:gs>
            </a:gsLst>
            <a:lin ang="16200000"/>
          </a:gradFill>
          <a:ln w="3175" cap="rnd">
            <a:solidFill>
              <a:srgbClr val="B05C05"/>
            </a:solidFill>
            <a:miter lim="800000"/>
            <a:headEnd/>
            <a:tailEnd/>
          </a:ln>
          <a:effectLst>
            <a:outerShdw blurRad="50800" dist="26940" dir="5400000" rotWithShape="0">
              <a:srgbClr val="000000">
                <a:alpha val="45999"/>
              </a:srgbClr>
            </a:outerShdw>
          </a:effectLst>
        </p:spPr>
        <p:txBody>
          <a:bodyPr anchor="ctr"/>
          <a:lstStyle>
            <a:extLst/>
          </a:lstStyle>
          <a:p>
            <a:pPr eaLnBrk="1" hangingPunct="1">
              <a:defRPr/>
            </a:pPr>
            <a:endParaRPr lang="en-US" dirty="0">
              <a:solidFill>
                <a:schemeClr val="lt1"/>
              </a:solidFill>
              <a:latin typeface="+mn-lt"/>
              <a:ea typeface="+mn-ea"/>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fld id="{AAFBC57A-D6B3-104E-9A0B-9044661629BB}" type="slidenum">
              <a:rPr lang="en-US"/>
              <a:pPr/>
              <a:t>‹#›</a:t>
            </a:fld>
            <a:endParaRPr lang="en-US"/>
          </a:p>
        </p:txBody>
      </p:sp>
    </p:spTree>
    <p:extLst>
      <p:ext uri="{BB962C8B-B14F-4D97-AF65-F5344CB8AC3E}">
        <p14:creationId xmlns:p14="http://schemas.microsoft.com/office/powerpoint/2010/main" val="36018836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ea typeface="+mn-ea"/>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ea typeface="+mn-ea"/>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ea typeface="+mn-ea"/>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FFDDA984-7FC9-AC47-AE79-A2F318FFD4F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73" r:id="rId1"/>
    <p:sldLayoutId id="2147483865" r:id="rId2"/>
    <p:sldLayoutId id="2147483874" r:id="rId3"/>
    <p:sldLayoutId id="2147483866" r:id="rId4"/>
    <p:sldLayoutId id="2147483867" r:id="rId5"/>
    <p:sldLayoutId id="2147483868" r:id="rId6"/>
    <p:sldLayoutId id="2147483869" r:id="rId7"/>
    <p:sldLayoutId id="2147483870" r:id="rId8"/>
    <p:sldLayoutId id="2147483875" r:id="rId9"/>
    <p:sldLayoutId id="2147483871" r:id="rId10"/>
    <p:sldLayoutId id="2147483872"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charset="0"/>
        <a:buChar char=""/>
        <a:defRPr sz="2700" kern="1200">
          <a:solidFill>
            <a:schemeClr val="tx1"/>
          </a:solidFill>
          <a:latin typeface="+mn-lt"/>
          <a:ea typeface="ＭＳ Ｐゴシック" charset="0"/>
          <a:cs typeface="+mn-cs"/>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charset="0"/>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charset="0"/>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charset="0"/>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hyperlink" Target="http://career.clemson.edu/" TargetMode="External"/><Relationship Id="rId6" Type="http://schemas.openxmlformats.org/officeDocument/2006/relationships/image" Target="../media/image2.png"/><Relationship Id="rId1" Type="http://schemas.microsoft.com/office/2007/relationships/media" Target="../media/media1.m4a"/><Relationship Id="rId2" Type="http://schemas.openxmlformats.org/officeDocument/2006/relationships/audio" Target="../media/media1.m4a"/></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0.xml"/><Relationship Id="rId5" Type="http://schemas.openxmlformats.org/officeDocument/2006/relationships/image" Target="../media/image2.png"/><Relationship Id="rId1" Type="http://schemas.microsoft.com/office/2007/relationships/media" Target="../media/media10.m4a"/><Relationship Id="rId2" Type="http://schemas.openxmlformats.org/officeDocument/2006/relationships/audio" Target="../media/media10.m4a"/></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1.xml"/><Relationship Id="rId5" Type="http://schemas.openxmlformats.org/officeDocument/2006/relationships/image" Target="../media/image2.png"/><Relationship Id="rId1" Type="http://schemas.microsoft.com/office/2007/relationships/media" Target="../media/media11.m4a"/><Relationship Id="rId2" Type="http://schemas.openxmlformats.org/officeDocument/2006/relationships/audio" Target="../media/media11.m4a"/></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2.xml"/><Relationship Id="rId5" Type="http://schemas.openxmlformats.org/officeDocument/2006/relationships/image" Target="../media/image2.png"/><Relationship Id="rId1" Type="http://schemas.microsoft.com/office/2007/relationships/media" Target="../media/media12.m4a"/><Relationship Id="rId2" Type="http://schemas.openxmlformats.org/officeDocument/2006/relationships/audio" Target="../media/media12.m4a"/></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3.xml"/><Relationship Id="rId5" Type="http://schemas.openxmlformats.org/officeDocument/2006/relationships/image" Target="../media/image2.png"/><Relationship Id="rId1" Type="http://schemas.microsoft.com/office/2007/relationships/media" Target="../media/media13.m4a"/><Relationship Id="rId2" Type="http://schemas.openxmlformats.org/officeDocument/2006/relationships/audio" Target="../media/media13.m4a"/></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4.xml"/><Relationship Id="rId5" Type="http://schemas.openxmlformats.org/officeDocument/2006/relationships/image" Target="../media/image2.png"/><Relationship Id="rId1" Type="http://schemas.microsoft.com/office/2007/relationships/media" Target="../media/media14.m4a"/><Relationship Id="rId2" Type="http://schemas.openxmlformats.org/officeDocument/2006/relationships/audio" Target="../media/media14.m4a"/></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5.xml"/><Relationship Id="rId5" Type="http://schemas.openxmlformats.org/officeDocument/2006/relationships/image" Target="../media/image2.png"/><Relationship Id="rId1" Type="http://schemas.microsoft.com/office/2007/relationships/media" Target="../media/media15.m4a"/><Relationship Id="rId2" Type="http://schemas.openxmlformats.org/officeDocument/2006/relationships/audio" Target="../media/media15.m4a"/></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6.xml"/><Relationship Id="rId5" Type="http://schemas.openxmlformats.org/officeDocument/2006/relationships/image" Target="../media/image2.png"/><Relationship Id="rId1" Type="http://schemas.microsoft.com/office/2007/relationships/media" Target="../media/media16.m4a"/><Relationship Id="rId2" Type="http://schemas.openxmlformats.org/officeDocument/2006/relationships/audio" Target="../media/media16.m4a"/></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7.xml"/><Relationship Id="rId5" Type="http://schemas.openxmlformats.org/officeDocument/2006/relationships/image" Target="../media/image2.png"/><Relationship Id="rId1" Type="http://schemas.microsoft.com/office/2007/relationships/media" Target="../media/media17.m4a"/><Relationship Id="rId2" Type="http://schemas.openxmlformats.org/officeDocument/2006/relationships/audio" Target="../media/media17.m4a"/></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8.xml"/><Relationship Id="rId5" Type="http://schemas.openxmlformats.org/officeDocument/2006/relationships/hyperlink" Target="mailto:jennat@clemson.edu" TargetMode="External"/><Relationship Id="rId6" Type="http://schemas.openxmlformats.org/officeDocument/2006/relationships/image" Target="../media/image2.png"/><Relationship Id="rId1" Type="http://schemas.microsoft.com/office/2007/relationships/media" Target="../media/media18.m4a"/><Relationship Id="rId2" Type="http://schemas.openxmlformats.org/officeDocument/2006/relationships/audio" Target="../media/media18.m4a"/></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2.png"/><Relationship Id="rId1" Type="http://schemas.microsoft.com/office/2007/relationships/media" Target="../media/media2.m4a"/><Relationship Id="rId2" Type="http://schemas.openxmlformats.org/officeDocument/2006/relationships/audio" Target="../media/media2.m4a"/></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3.xml"/><Relationship Id="rId5" Type="http://schemas.openxmlformats.org/officeDocument/2006/relationships/image" Target="../media/image2.png"/><Relationship Id="rId1" Type="http://schemas.microsoft.com/office/2007/relationships/media" Target="../media/media3.m4a"/><Relationship Id="rId2" Type="http://schemas.openxmlformats.org/officeDocument/2006/relationships/audio" Target="../media/media3.m4a"/></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4.xml"/><Relationship Id="rId5" Type="http://schemas.openxmlformats.org/officeDocument/2006/relationships/image" Target="../media/image2.png"/><Relationship Id="rId1" Type="http://schemas.microsoft.com/office/2007/relationships/media" Target="../media/media4.m4a"/><Relationship Id="rId2" Type="http://schemas.openxmlformats.org/officeDocument/2006/relationships/audio" Target="../media/media4.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5.xml"/><Relationship Id="rId5" Type="http://schemas.openxmlformats.org/officeDocument/2006/relationships/image" Target="../media/image2.png"/><Relationship Id="rId1" Type="http://schemas.microsoft.com/office/2007/relationships/media" Target="../media/media5.m4a"/><Relationship Id="rId2" Type="http://schemas.openxmlformats.org/officeDocument/2006/relationships/audio" Target="../media/media5.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image" Target="../media/image2.png"/><Relationship Id="rId1" Type="http://schemas.microsoft.com/office/2007/relationships/media" Target="../media/media6.m4a"/><Relationship Id="rId2" Type="http://schemas.openxmlformats.org/officeDocument/2006/relationships/audio" Target="../media/media6.m4a"/></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xml"/><Relationship Id="rId5" Type="http://schemas.openxmlformats.org/officeDocument/2006/relationships/image" Target="../media/image2.png"/><Relationship Id="rId1" Type="http://schemas.microsoft.com/office/2007/relationships/media" Target="../media/media7.m4a"/><Relationship Id="rId2" Type="http://schemas.openxmlformats.org/officeDocument/2006/relationships/audio" Target="../media/media7.m4a"/></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xml"/><Relationship Id="rId5" Type="http://schemas.openxmlformats.org/officeDocument/2006/relationships/image" Target="../media/image2.png"/><Relationship Id="rId1" Type="http://schemas.microsoft.com/office/2007/relationships/media" Target="../media/media8.m4a"/><Relationship Id="rId2" Type="http://schemas.openxmlformats.org/officeDocument/2006/relationships/audio" Target="../media/media8.m4a"/></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5" Type="http://schemas.openxmlformats.org/officeDocument/2006/relationships/image" Target="../media/image2.png"/><Relationship Id="rId1" Type="http://schemas.microsoft.com/office/2007/relationships/media" Target="../media/media9.m4a"/><Relationship Id="rId2" Type="http://schemas.openxmlformats.org/officeDocument/2006/relationships/audio" Target="../media/media9.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783081"/>
            <a:ext cx="7772400" cy="1829761"/>
          </a:xfrm>
        </p:spPr>
        <p:txBody>
          <a:bodyPr/>
          <a:lstStyle/>
          <a:p>
            <a:pPr eaLnBrk="1" fontAlgn="auto" hangingPunct="1">
              <a:spcAft>
                <a:spcPts val="0"/>
              </a:spcAft>
              <a:defRPr/>
            </a:pPr>
            <a:r>
              <a:rPr lang="en-US" sz="3600" dirty="0" smtClean="0">
                <a:ea typeface="+mj-ea"/>
              </a:rPr>
              <a:t>CCINT Internship Workshop</a:t>
            </a:r>
            <a:br>
              <a:rPr lang="en-US" sz="3600" dirty="0" smtClean="0">
                <a:ea typeface="+mj-ea"/>
              </a:rPr>
            </a:br>
            <a:r>
              <a:rPr lang="en-US" sz="2400" i="1" dirty="0">
                <a:ea typeface="+mj-ea"/>
              </a:rPr>
              <a:t>U</a:t>
            </a:r>
            <a:r>
              <a:rPr lang="en-US" sz="2000" i="1" dirty="0" smtClean="0">
                <a:ea typeface="+mj-ea"/>
              </a:rPr>
              <a:t>niversity </a:t>
            </a:r>
            <a:r>
              <a:rPr lang="en-US" sz="2400" i="1" dirty="0" smtClean="0">
                <a:ea typeface="+mj-ea"/>
              </a:rPr>
              <a:t>P</a:t>
            </a:r>
            <a:r>
              <a:rPr lang="en-US" sz="2000" i="1" dirty="0" smtClean="0">
                <a:ea typeface="+mj-ea"/>
              </a:rPr>
              <a:t>rofessional </a:t>
            </a:r>
            <a:r>
              <a:rPr lang="en-US" sz="2400" i="1" dirty="0" smtClean="0">
                <a:ea typeface="+mj-ea"/>
              </a:rPr>
              <a:t>I</a:t>
            </a:r>
            <a:r>
              <a:rPr lang="en-US" sz="2000" i="1" dirty="0" smtClean="0">
                <a:ea typeface="+mj-ea"/>
              </a:rPr>
              <a:t>nternship </a:t>
            </a:r>
            <a:r>
              <a:rPr lang="en-US" sz="2400" i="1" dirty="0" smtClean="0">
                <a:ea typeface="+mj-ea"/>
              </a:rPr>
              <a:t>P</a:t>
            </a:r>
            <a:r>
              <a:rPr lang="en-US" sz="2000" i="1" dirty="0" smtClean="0">
                <a:ea typeface="+mj-ea"/>
              </a:rPr>
              <a:t>rogram</a:t>
            </a:r>
          </a:p>
        </p:txBody>
      </p:sp>
      <p:sp>
        <p:nvSpPr>
          <p:cNvPr id="5123" name="Rectangle 3"/>
          <p:cNvSpPr>
            <a:spLocks noGrp="1" noChangeArrowheads="1"/>
          </p:cNvSpPr>
          <p:nvPr>
            <p:ph type="subTitle" idx="1"/>
          </p:nvPr>
        </p:nvSpPr>
        <p:spPr>
          <a:xfrm>
            <a:off x="685800" y="3611563"/>
            <a:ext cx="7772400" cy="1200150"/>
          </a:xfrm>
          <a:ln>
            <a:solidFill>
              <a:schemeClr val="accent1"/>
            </a:solidFill>
            <a:miter lim="800000"/>
            <a:headEnd/>
            <a:tailEnd/>
          </a:ln>
        </p:spPr>
        <p:txBody>
          <a:bodyPr/>
          <a:lstStyle/>
          <a:p>
            <a:pPr marR="0" eaLnBrk="1" hangingPunct="1">
              <a:lnSpc>
                <a:spcPct val="70000"/>
              </a:lnSpc>
            </a:pPr>
            <a:r>
              <a:rPr lang="en-US" sz="1500">
                <a:latin typeface="Lucida Sans Unicode" charset="0"/>
              </a:rPr>
              <a:t>Center for Career and Professional Development</a:t>
            </a:r>
          </a:p>
          <a:p>
            <a:pPr marR="0" eaLnBrk="1" hangingPunct="1">
              <a:lnSpc>
                <a:spcPct val="70000"/>
              </a:lnSpc>
            </a:pPr>
            <a:r>
              <a:rPr lang="en-US" sz="2400">
                <a:latin typeface="Lucida Sans Unicode" charset="0"/>
              </a:rPr>
              <a:t>314 Hendrix Student Center</a:t>
            </a:r>
          </a:p>
          <a:p>
            <a:pPr marR="0" eaLnBrk="1" hangingPunct="1">
              <a:lnSpc>
                <a:spcPct val="70000"/>
              </a:lnSpc>
            </a:pPr>
            <a:r>
              <a:rPr lang="en-US" sz="2400">
                <a:solidFill>
                  <a:srgbClr val="A088B7"/>
                </a:solidFill>
                <a:latin typeface="Lucida Sans Unicode" charset="0"/>
                <a:hlinkClick r:id="rId5"/>
              </a:rPr>
              <a:t>http://career.clemson.edu</a:t>
            </a:r>
            <a:endParaRPr lang="en-US" sz="2400">
              <a:solidFill>
                <a:srgbClr val="A088B7"/>
              </a:solidFill>
              <a:latin typeface="Lucida Sans Unicode" charset="0"/>
            </a:endParaRPr>
          </a:p>
          <a:p>
            <a:pPr marR="0" eaLnBrk="1" hangingPunct="1">
              <a:lnSpc>
                <a:spcPct val="70000"/>
              </a:lnSpc>
            </a:pPr>
            <a:r>
              <a:rPr lang="en-US" sz="2400">
                <a:latin typeface="Lucida Sans Unicode" charset="0"/>
              </a:rPr>
              <a:t>864-656-6000</a:t>
            </a:r>
          </a:p>
        </p:txBody>
      </p:sp>
      <p:pic>
        <p:nvPicPr>
          <p:cNvPr id="2" name="PowerPoint Voice Over slide 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3411" y="415175"/>
            <a:ext cx="812800" cy="812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7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p:txBody>
          <a:bodyPr/>
          <a:lstStyle/>
          <a:p>
            <a:pPr eaLnBrk="1" hangingPunct="1">
              <a:buFont typeface="Wingdings" charset="0"/>
              <a:buChar char="§"/>
            </a:pPr>
            <a:r>
              <a:rPr lang="en-US">
                <a:latin typeface="Lucida Sans Unicode" charset="0"/>
              </a:rPr>
              <a:t>Make a fabulous first impression </a:t>
            </a:r>
          </a:p>
          <a:p>
            <a:pPr eaLnBrk="1" hangingPunct="1">
              <a:buFont typeface="Wingdings" charset="0"/>
              <a:buChar char="§"/>
            </a:pPr>
            <a:r>
              <a:rPr lang="en-US">
                <a:latin typeface="Lucida Sans Unicode" charset="0"/>
              </a:rPr>
              <a:t>Be friendly and meet others</a:t>
            </a:r>
          </a:p>
          <a:p>
            <a:pPr eaLnBrk="1" hangingPunct="1">
              <a:buFont typeface="Wingdings" charset="0"/>
              <a:buChar char="§"/>
            </a:pPr>
            <a:r>
              <a:rPr lang="en-US">
                <a:latin typeface="Lucida Sans Unicode" charset="0"/>
              </a:rPr>
              <a:t>Have an open mind </a:t>
            </a:r>
          </a:p>
          <a:p>
            <a:pPr eaLnBrk="1" hangingPunct="1">
              <a:buFont typeface="Wingdings" charset="0"/>
              <a:buChar char="§"/>
            </a:pPr>
            <a:r>
              <a:rPr lang="en-US">
                <a:latin typeface="Lucida Sans Unicode" charset="0"/>
              </a:rPr>
              <a:t>Be humble</a:t>
            </a:r>
          </a:p>
          <a:p>
            <a:pPr eaLnBrk="1" hangingPunct="1">
              <a:buFont typeface="Wingdings" charset="0"/>
              <a:buChar char="§"/>
            </a:pPr>
            <a:r>
              <a:rPr lang="en-US">
                <a:latin typeface="Lucida Sans Unicode" charset="0"/>
              </a:rPr>
              <a:t>Be inquisitive</a:t>
            </a:r>
          </a:p>
          <a:p>
            <a:pPr eaLnBrk="1" hangingPunct="1">
              <a:buFont typeface="Wingdings" charset="0"/>
              <a:buNone/>
            </a:pPr>
            <a:endParaRPr lang="en-US">
              <a:latin typeface="Lucida Sans Unicode" charset="0"/>
            </a:endParaRPr>
          </a:p>
        </p:txBody>
      </p:sp>
      <p:sp>
        <p:nvSpPr>
          <p:cNvPr id="12290"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3600" dirty="0" smtClean="0">
                <a:ea typeface="+mj-ea"/>
              </a:rPr>
              <a:t>Tips on how to be a successful </a:t>
            </a:r>
            <a:r>
              <a:rPr lang="en-US" sz="3600" dirty="0">
                <a:ea typeface="+mj-ea"/>
              </a:rPr>
              <a:t>i</a:t>
            </a:r>
            <a:r>
              <a:rPr lang="en-US" sz="3600" dirty="0" smtClean="0">
                <a:ea typeface="+mj-ea"/>
              </a:rPr>
              <a:t>ntern: First Days</a:t>
            </a:r>
          </a:p>
        </p:txBody>
      </p:sp>
      <p:pic>
        <p:nvPicPr>
          <p:cNvPr id="2" name="PowerPoint VO slide 10.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84113" y="5251746"/>
            <a:ext cx="812800" cy="8128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7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normAutofit/>
          </a:bodyPr>
          <a:lstStyle/>
          <a:p>
            <a:pPr eaLnBrk="1" hangingPunct="1">
              <a:buFont typeface="Wingdings" charset="0"/>
              <a:buChar char="§"/>
            </a:pPr>
            <a:r>
              <a:rPr lang="en-US">
                <a:latin typeface="Lucida Sans Unicode" charset="0"/>
              </a:rPr>
              <a:t>Learn as much as possible</a:t>
            </a:r>
          </a:p>
          <a:p>
            <a:pPr eaLnBrk="1" hangingPunct="1">
              <a:buFont typeface="Wingdings" charset="0"/>
              <a:buChar char="§"/>
            </a:pPr>
            <a:r>
              <a:rPr lang="en-US">
                <a:latin typeface="Lucida Sans Unicode" charset="0"/>
              </a:rPr>
              <a:t>Make listening and learning your priority over talking and commenting</a:t>
            </a:r>
          </a:p>
          <a:p>
            <a:pPr eaLnBrk="1" hangingPunct="1">
              <a:buFont typeface="Wingdings" charset="0"/>
              <a:buChar char="§"/>
            </a:pPr>
            <a:r>
              <a:rPr lang="en-US">
                <a:latin typeface="Lucida Sans Unicode" charset="0"/>
              </a:rPr>
              <a:t>Watch and learn about office dynamics and interactions</a:t>
            </a:r>
          </a:p>
          <a:p>
            <a:pPr eaLnBrk="1" hangingPunct="1">
              <a:buFont typeface="Wingdings" charset="0"/>
              <a:buChar char="§"/>
            </a:pPr>
            <a:r>
              <a:rPr lang="en-US">
                <a:latin typeface="Lucida Sans Unicode" charset="0"/>
              </a:rPr>
              <a:t>Contribute to teams </a:t>
            </a:r>
          </a:p>
          <a:p>
            <a:pPr eaLnBrk="1" hangingPunct="1">
              <a:buFont typeface="Wingdings" charset="0"/>
              <a:buChar char="§"/>
            </a:pPr>
            <a:r>
              <a:rPr lang="en-US">
                <a:latin typeface="Lucida Sans Unicode" charset="0"/>
              </a:rPr>
              <a:t>Respect others</a:t>
            </a:r>
            <a:r>
              <a:rPr lang="ja-JP" altLang="en-US">
                <a:latin typeface="Lucida Sans Unicode" charset="0"/>
              </a:rPr>
              <a:t>’</a:t>
            </a:r>
            <a:r>
              <a:rPr lang="en-US">
                <a:latin typeface="Lucida Sans Unicode" charset="0"/>
              </a:rPr>
              <a:t> experience</a:t>
            </a:r>
          </a:p>
          <a:p>
            <a:pPr eaLnBrk="1" hangingPunct="1">
              <a:buFont typeface="Wingdings 3" charset="0"/>
              <a:buNone/>
            </a:pPr>
            <a:endParaRPr lang="en-US">
              <a:latin typeface="Lucida Sans Unicode" charset="0"/>
            </a:endParaRPr>
          </a:p>
        </p:txBody>
      </p:sp>
      <p:sp>
        <p:nvSpPr>
          <p:cNvPr id="13314"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3600" dirty="0" smtClean="0">
                <a:ea typeface="+mj-ea"/>
              </a:rPr>
              <a:t>Tips on how to be a successful </a:t>
            </a:r>
            <a:r>
              <a:rPr lang="en-US" sz="3600" dirty="0">
                <a:ea typeface="+mj-ea"/>
              </a:rPr>
              <a:t>i</a:t>
            </a:r>
            <a:r>
              <a:rPr lang="en-US" sz="3600" dirty="0" smtClean="0">
                <a:ea typeface="+mj-ea"/>
              </a:rPr>
              <a:t>ntern: First Weeks</a:t>
            </a:r>
          </a:p>
        </p:txBody>
      </p:sp>
      <p:pic>
        <p:nvPicPr>
          <p:cNvPr id="2" name="PowerPoint VO slide 1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30067" y="5211215"/>
            <a:ext cx="812800" cy="8128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p:txBody>
          <a:bodyPr/>
          <a:lstStyle/>
          <a:p>
            <a:pPr eaLnBrk="1" hangingPunct="1">
              <a:buFont typeface="Wingdings" charset="0"/>
              <a:buChar char="§"/>
            </a:pPr>
            <a:r>
              <a:rPr lang="en-US">
                <a:latin typeface="Lucida Sans Unicode" charset="0"/>
              </a:rPr>
              <a:t>Get to know others</a:t>
            </a:r>
          </a:p>
          <a:p>
            <a:pPr eaLnBrk="1" hangingPunct="1">
              <a:buFont typeface="Wingdings" charset="0"/>
              <a:buChar char="§"/>
            </a:pPr>
            <a:r>
              <a:rPr lang="en-US">
                <a:latin typeface="Lucida Sans Unicode" charset="0"/>
              </a:rPr>
              <a:t>Manage the impressions you make </a:t>
            </a:r>
          </a:p>
          <a:p>
            <a:pPr eaLnBrk="1" hangingPunct="1">
              <a:buFont typeface="Wingdings" charset="0"/>
              <a:buChar char="§"/>
            </a:pPr>
            <a:r>
              <a:rPr lang="en-US">
                <a:latin typeface="Lucida Sans Unicode" charset="0"/>
              </a:rPr>
              <a:t>Build effective relationships</a:t>
            </a:r>
          </a:p>
          <a:p>
            <a:pPr eaLnBrk="1" hangingPunct="1">
              <a:buFont typeface="Wingdings" charset="0"/>
              <a:buChar char="§"/>
            </a:pPr>
            <a:r>
              <a:rPr lang="en-US">
                <a:latin typeface="Lucida Sans Unicode" charset="0"/>
              </a:rPr>
              <a:t>Become a good follower</a:t>
            </a:r>
          </a:p>
          <a:p>
            <a:pPr eaLnBrk="1" hangingPunct="1">
              <a:buFont typeface="Wingdings" charset="0"/>
              <a:buChar char="§"/>
            </a:pPr>
            <a:r>
              <a:rPr lang="en-US">
                <a:latin typeface="Lucida Sans Unicode" charset="0"/>
              </a:rPr>
              <a:t>Listen </a:t>
            </a:r>
          </a:p>
          <a:p>
            <a:pPr eaLnBrk="1" hangingPunct="1">
              <a:buFont typeface="Wingdings" charset="0"/>
              <a:buChar char="§"/>
            </a:pPr>
            <a:r>
              <a:rPr lang="en-US">
                <a:latin typeface="Lucida Sans Unicode" charset="0"/>
              </a:rPr>
              <a:t>Discuss expectations with supervisor </a:t>
            </a:r>
          </a:p>
          <a:p>
            <a:pPr eaLnBrk="1" hangingPunct="1">
              <a:buFont typeface="Wingdings" charset="0"/>
              <a:buChar char="§"/>
            </a:pPr>
            <a:endParaRPr lang="en-US">
              <a:latin typeface="Lucida Sans Unicode" charset="0"/>
            </a:endParaRPr>
          </a:p>
        </p:txBody>
      </p:sp>
      <p:sp>
        <p:nvSpPr>
          <p:cNvPr id="14338"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3600" dirty="0" smtClean="0">
                <a:ea typeface="+mj-ea"/>
              </a:rPr>
              <a:t>Tips on how to be a successful intern: Communication</a:t>
            </a:r>
          </a:p>
        </p:txBody>
      </p:sp>
      <p:pic>
        <p:nvPicPr>
          <p:cNvPr id="2" name="PowerPoint VO slide 1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81370" y="5386845"/>
            <a:ext cx="812800" cy="8128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8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p:txBody>
          <a:bodyPr/>
          <a:lstStyle/>
          <a:p>
            <a:pPr eaLnBrk="1" hangingPunct="1">
              <a:buFont typeface="Wingdings" charset="0"/>
              <a:buChar char="§"/>
            </a:pPr>
            <a:r>
              <a:rPr lang="en-US">
                <a:latin typeface="Lucida Sans Unicode" charset="0"/>
              </a:rPr>
              <a:t>Master of the tasks of your job</a:t>
            </a:r>
          </a:p>
          <a:p>
            <a:pPr eaLnBrk="1" hangingPunct="1">
              <a:buFont typeface="Wingdings" charset="0"/>
              <a:buChar char="§"/>
            </a:pPr>
            <a:r>
              <a:rPr lang="en-US">
                <a:latin typeface="Lucida Sans Unicode" charset="0"/>
              </a:rPr>
              <a:t>Adjust your expectations</a:t>
            </a:r>
          </a:p>
          <a:p>
            <a:pPr eaLnBrk="1" hangingPunct="1">
              <a:buFont typeface="Wingdings" charset="0"/>
              <a:buChar char="§"/>
            </a:pPr>
            <a:r>
              <a:rPr lang="en-US">
                <a:latin typeface="Lucida Sans Unicode" charset="0"/>
              </a:rPr>
              <a:t>Adopt the right attitude </a:t>
            </a:r>
          </a:p>
          <a:p>
            <a:pPr eaLnBrk="1" hangingPunct="1">
              <a:buFont typeface="Wingdings" charset="0"/>
              <a:buChar char="§"/>
            </a:pPr>
            <a:r>
              <a:rPr lang="en-US">
                <a:latin typeface="Lucida Sans Unicode" charset="0"/>
              </a:rPr>
              <a:t>Ask for help</a:t>
            </a:r>
          </a:p>
          <a:p>
            <a:pPr eaLnBrk="1" hangingPunct="1">
              <a:buFont typeface="Wingdings" charset="0"/>
              <a:buChar char="§"/>
            </a:pPr>
            <a:r>
              <a:rPr lang="en-US">
                <a:latin typeface="Lucida Sans Unicode" charset="0"/>
              </a:rPr>
              <a:t>Take initiative</a:t>
            </a:r>
          </a:p>
          <a:p>
            <a:pPr eaLnBrk="1" hangingPunct="1">
              <a:buFont typeface="Wingdings" charset="0"/>
              <a:buChar char="Ø"/>
            </a:pPr>
            <a:endParaRPr lang="en-US">
              <a:latin typeface="Lucida Sans Unicode" charset="0"/>
            </a:endParaRPr>
          </a:p>
          <a:p>
            <a:pPr eaLnBrk="1" hangingPunct="1">
              <a:buFont typeface="Wingdings" charset="0"/>
              <a:buChar char="§"/>
            </a:pPr>
            <a:endParaRPr lang="en-US">
              <a:latin typeface="Lucida Sans Unicode" charset="0"/>
            </a:endParaRPr>
          </a:p>
        </p:txBody>
      </p:sp>
      <p:sp>
        <p:nvSpPr>
          <p:cNvPr id="15362"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3600" dirty="0" smtClean="0">
                <a:ea typeface="+mj-ea"/>
              </a:rPr>
              <a:t>Tips on how to be a successful </a:t>
            </a:r>
            <a:r>
              <a:rPr lang="en-US" sz="3600" dirty="0">
                <a:ea typeface="+mj-ea"/>
              </a:rPr>
              <a:t>i</a:t>
            </a:r>
            <a:r>
              <a:rPr lang="en-US" sz="3600" dirty="0" smtClean="0">
                <a:ea typeface="+mj-ea"/>
              </a:rPr>
              <a:t>ntern: Work Style</a:t>
            </a:r>
          </a:p>
        </p:txBody>
      </p:sp>
      <p:pic>
        <p:nvPicPr>
          <p:cNvPr id="2" name="PowerPoint VO slide 13.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35416" y="5413865"/>
            <a:ext cx="812800" cy="8128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p:txBody>
          <a:bodyPr/>
          <a:lstStyle/>
          <a:p>
            <a:pPr eaLnBrk="1" hangingPunct="1">
              <a:buFont typeface="Wingdings" charset="0"/>
              <a:buChar char="§"/>
            </a:pPr>
            <a:endParaRPr lang="en-US" sz="2000">
              <a:latin typeface="Lucida Sans Unicode" charset="0"/>
            </a:endParaRPr>
          </a:p>
          <a:p>
            <a:pPr eaLnBrk="1" hangingPunct="1">
              <a:buFont typeface="Wingdings" charset="0"/>
              <a:buChar char="§"/>
            </a:pPr>
            <a:endParaRPr lang="en-US" sz="2000">
              <a:latin typeface="Lucida Sans Unicode" charset="0"/>
            </a:endParaRPr>
          </a:p>
          <a:p>
            <a:pPr eaLnBrk="1" hangingPunct="1">
              <a:buFont typeface="Wingdings" charset="0"/>
              <a:buChar char="§"/>
            </a:pPr>
            <a:r>
              <a:rPr lang="en-US" sz="2000">
                <a:latin typeface="Lucida Sans Unicode" charset="0"/>
              </a:rPr>
              <a:t>Understand your new-hire role within the area</a:t>
            </a:r>
          </a:p>
          <a:p>
            <a:pPr eaLnBrk="1" hangingPunct="1">
              <a:buFont typeface="Wingdings" charset="0"/>
              <a:buChar char="§"/>
            </a:pPr>
            <a:r>
              <a:rPr lang="en-US" sz="2000">
                <a:latin typeface="Lucida Sans Unicode" charset="0"/>
              </a:rPr>
              <a:t>Learn about the corporate culture</a:t>
            </a:r>
          </a:p>
          <a:p>
            <a:pPr eaLnBrk="1" hangingPunct="1">
              <a:buFont typeface="Wingdings" charset="0"/>
              <a:buChar char="§"/>
            </a:pPr>
            <a:r>
              <a:rPr lang="en-US" sz="2000">
                <a:latin typeface="Lucida Sans Unicode" charset="0"/>
              </a:rPr>
              <a:t>Connect and meet often with your mentor</a:t>
            </a:r>
          </a:p>
          <a:p>
            <a:pPr eaLnBrk="1" hangingPunct="1">
              <a:buFont typeface="Wingdings" charset="0"/>
              <a:buChar char="§"/>
            </a:pPr>
            <a:r>
              <a:rPr lang="en-US" sz="2000">
                <a:latin typeface="Lucida Sans Unicode" charset="0"/>
              </a:rPr>
              <a:t>Volunteer for assignments</a:t>
            </a:r>
          </a:p>
          <a:p>
            <a:pPr eaLnBrk="1" hangingPunct="1">
              <a:buFont typeface="Wingdings" charset="0"/>
              <a:buChar char="§"/>
            </a:pPr>
            <a:r>
              <a:rPr lang="en-US" sz="2000">
                <a:latin typeface="Lucida Sans Unicode" charset="0"/>
              </a:rPr>
              <a:t>Be patient</a:t>
            </a:r>
          </a:p>
          <a:p>
            <a:pPr eaLnBrk="1" hangingPunct="1">
              <a:buFont typeface="Wingdings" charset="0"/>
              <a:buChar char="Ø"/>
            </a:pPr>
            <a:endParaRPr lang="en-US">
              <a:latin typeface="Lucida Sans Unicode" charset="0"/>
            </a:endParaRPr>
          </a:p>
          <a:p>
            <a:pPr eaLnBrk="1" hangingPunct="1">
              <a:buFont typeface="Wingdings" charset="0"/>
              <a:buChar char="§"/>
            </a:pPr>
            <a:endParaRPr lang="en-US">
              <a:latin typeface="Lucida Sans Unicode" charset="0"/>
            </a:endParaRPr>
          </a:p>
        </p:txBody>
      </p:sp>
      <p:sp>
        <p:nvSpPr>
          <p:cNvPr id="16386"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3600" dirty="0" smtClean="0">
                <a:ea typeface="+mj-ea"/>
              </a:rPr>
              <a:t>Tips on how to be a successful </a:t>
            </a:r>
            <a:r>
              <a:rPr lang="en-US" sz="3600" dirty="0">
                <a:ea typeface="+mj-ea"/>
              </a:rPr>
              <a:t>i</a:t>
            </a:r>
            <a:r>
              <a:rPr lang="en-US" sz="3600" dirty="0" smtClean="0">
                <a:ea typeface="+mj-ea"/>
              </a:rPr>
              <a:t>ntern: Organizational Knowledge</a:t>
            </a:r>
          </a:p>
        </p:txBody>
      </p:sp>
      <p:pic>
        <p:nvPicPr>
          <p:cNvPr id="2" name="PowerPoint VO slide 14.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00230" y="5440885"/>
            <a:ext cx="812800" cy="8128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6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normAutofit/>
          </a:bodyPr>
          <a:lstStyle/>
          <a:p>
            <a:pPr marL="365760" indent="-256032" eaLnBrk="1" fontAlgn="auto" hangingPunct="1">
              <a:spcAft>
                <a:spcPts val="0"/>
              </a:spcAft>
              <a:buFont typeface="Wingdings" pitchFamily="2" charset="2"/>
              <a:buChar char="§"/>
              <a:defRPr/>
            </a:pPr>
            <a:endParaRPr lang="en-US" sz="2000" dirty="0" smtClean="0">
              <a:ea typeface="+mn-ea"/>
            </a:endParaRPr>
          </a:p>
          <a:p>
            <a:pPr marL="365760" indent="-256032" eaLnBrk="1" fontAlgn="auto" hangingPunct="1">
              <a:spcAft>
                <a:spcPts val="0"/>
              </a:spcAft>
              <a:buFont typeface="Wingdings" pitchFamily="2" charset="2"/>
              <a:buChar char="§"/>
              <a:defRPr/>
            </a:pPr>
            <a:r>
              <a:rPr lang="en-US" sz="2000" dirty="0" smtClean="0">
                <a:ea typeface="+mn-ea"/>
              </a:rPr>
              <a:t>Establish your expectations for each other</a:t>
            </a:r>
          </a:p>
          <a:p>
            <a:pPr marL="365760" indent="-256032" eaLnBrk="1" fontAlgn="auto" hangingPunct="1">
              <a:spcAft>
                <a:spcPts val="0"/>
              </a:spcAft>
              <a:buFont typeface="Wingdings" pitchFamily="2" charset="2"/>
              <a:buChar char="§"/>
              <a:defRPr/>
            </a:pPr>
            <a:r>
              <a:rPr lang="en-US" sz="2000" dirty="0" smtClean="0">
                <a:ea typeface="+mn-ea"/>
              </a:rPr>
              <a:t>Read and understand his/her style</a:t>
            </a:r>
          </a:p>
          <a:p>
            <a:pPr marL="365760" indent="-256032" eaLnBrk="1" fontAlgn="auto" hangingPunct="1">
              <a:spcAft>
                <a:spcPts val="0"/>
              </a:spcAft>
              <a:buFont typeface="Wingdings" pitchFamily="2" charset="2"/>
              <a:buChar char="§"/>
              <a:defRPr/>
            </a:pPr>
            <a:r>
              <a:rPr lang="en-US" sz="2000" dirty="0" smtClean="0">
                <a:ea typeface="+mn-ea"/>
              </a:rPr>
              <a:t>Go the extra mile</a:t>
            </a:r>
          </a:p>
          <a:p>
            <a:pPr marL="365760" indent="-256032" eaLnBrk="1" fontAlgn="auto" hangingPunct="1">
              <a:spcAft>
                <a:spcPts val="0"/>
              </a:spcAft>
              <a:buFont typeface="Wingdings" pitchFamily="2" charset="2"/>
              <a:buChar char="§"/>
              <a:defRPr/>
            </a:pPr>
            <a:r>
              <a:rPr lang="en-US" sz="2000" dirty="0" smtClean="0">
                <a:ea typeface="+mn-ea"/>
              </a:rPr>
              <a:t>Keep written documentation</a:t>
            </a:r>
          </a:p>
          <a:p>
            <a:pPr marL="365760" indent="-256032" eaLnBrk="1" fontAlgn="auto" hangingPunct="1">
              <a:spcAft>
                <a:spcPts val="0"/>
              </a:spcAft>
              <a:buFont typeface="Wingdings" pitchFamily="2" charset="2"/>
              <a:buChar char="§"/>
              <a:defRPr/>
            </a:pPr>
            <a:r>
              <a:rPr lang="en-US" sz="2000" dirty="0" smtClean="0">
                <a:ea typeface="+mn-ea"/>
              </a:rPr>
              <a:t>Make a notation of all meetings</a:t>
            </a:r>
          </a:p>
          <a:p>
            <a:pPr marL="365760" indent="-256032" eaLnBrk="1" fontAlgn="auto" hangingPunct="1">
              <a:spcAft>
                <a:spcPts val="0"/>
              </a:spcAft>
              <a:buFont typeface="Wingdings" pitchFamily="2" charset="2"/>
              <a:buChar char="§"/>
              <a:defRPr/>
            </a:pPr>
            <a:r>
              <a:rPr lang="en-US" sz="2000" dirty="0" smtClean="0">
                <a:ea typeface="+mn-ea"/>
              </a:rPr>
              <a:t>Keep your mentor well informed </a:t>
            </a:r>
          </a:p>
          <a:p>
            <a:pPr marL="109728" indent="0" eaLnBrk="1" fontAlgn="auto" hangingPunct="1">
              <a:spcAft>
                <a:spcPts val="0"/>
              </a:spcAft>
              <a:buFont typeface="Wingdings 3"/>
              <a:buNone/>
              <a:defRPr/>
            </a:pPr>
            <a:endParaRPr lang="en-US" sz="1600" dirty="0" smtClean="0">
              <a:ea typeface="+mn-ea"/>
            </a:endParaRPr>
          </a:p>
          <a:p>
            <a:pPr marL="109728" indent="0" algn="ctr" eaLnBrk="1" fontAlgn="auto" hangingPunct="1">
              <a:spcAft>
                <a:spcPts val="0"/>
              </a:spcAft>
              <a:buFont typeface="Wingdings 3"/>
              <a:buNone/>
              <a:defRPr/>
            </a:pPr>
            <a:r>
              <a:rPr lang="en-US" sz="1600" b="1" i="1" dirty="0" smtClean="0">
                <a:solidFill>
                  <a:srgbClr val="7030A0"/>
                </a:solidFill>
                <a:ea typeface="+mn-ea"/>
              </a:rPr>
              <a:t>Make your UPIC mentor look good. . . and you will certainly look good!</a:t>
            </a:r>
          </a:p>
          <a:p>
            <a:pPr marL="365760" indent="-256032" algn="ctr" eaLnBrk="1" fontAlgn="auto" hangingPunct="1">
              <a:spcAft>
                <a:spcPts val="0"/>
              </a:spcAft>
              <a:buFont typeface="Wingdings" pitchFamily="2" charset="2"/>
              <a:buChar char="Ø"/>
              <a:defRPr/>
            </a:pPr>
            <a:endParaRPr lang="en-US" sz="2800" b="1" i="1" dirty="0" smtClean="0">
              <a:solidFill>
                <a:srgbClr val="7030A0"/>
              </a:solidFill>
              <a:ea typeface="+mn-ea"/>
            </a:endParaRPr>
          </a:p>
          <a:p>
            <a:pPr marL="365760" indent="-256032" eaLnBrk="1" fontAlgn="auto" hangingPunct="1">
              <a:spcAft>
                <a:spcPts val="0"/>
              </a:spcAft>
              <a:buFont typeface="Wingdings" pitchFamily="2" charset="2"/>
              <a:buChar char="§"/>
              <a:defRPr/>
            </a:pPr>
            <a:endParaRPr lang="en-US" sz="2800" dirty="0" smtClean="0">
              <a:ea typeface="+mn-ea"/>
            </a:endParaRPr>
          </a:p>
        </p:txBody>
      </p:sp>
      <p:sp>
        <p:nvSpPr>
          <p:cNvPr id="17410"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3600" dirty="0" smtClean="0">
                <a:ea typeface="+mj-ea"/>
              </a:rPr>
              <a:t>Tips on how to be a successful </a:t>
            </a:r>
            <a:r>
              <a:rPr lang="en-US" sz="3600" dirty="0">
                <a:ea typeface="+mj-ea"/>
              </a:rPr>
              <a:t>i</a:t>
            </a:r>
            <a:r>
              <a:rPr lang="en-US" sz="3600" dirty="0" smtClean="0">
                <a:ea typeface="+mj-ea"/>
              </a:rPr>
              <a:t>ntern: Organizational Knowledge</a:t>
            </a:r>
          </a:p>
        </p:txBody>
      </p:sp>
      <p:pic>
        <p:nvPicPr>
          <p:cNvPr id="2" name="PowerPoint Vo slide 15.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02975" y="5616515"/>
            <a:ext cx="812800" cy="8128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7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pPr eaLnBrk="1" hangingPunct="1">
              <a:lnSpc>
                <a:spcPct val="90000"/>
              </a:lnSpc>
            </a:pPr>
            <a:r>
              <a:rPr lang="ja-JP" altLang="en-US" sz="2000">
                <a:latin typeface="Lucida Sans Unicode" charset="0"/>
              </a:rPr>
              <a:t>“</a:t>
            </a:r>
            <a:r>
              <a:rPr lang="en-US" sz="2000">
                <a:latin typeface="Lucida Sans Unicode" charset="0"/>
              </a:rPr>
              <a:t>There are two things that I enjoyed most about my internship experience. First, I had a lot of responsibilities. They recognized the fact that I had a substantial amount of prior experience and didn</a:t>
            </a:r>
            <a:r>
              <a:rPr lang="ja-JP" altLang="en-US" sz="2000">
                <a:latin typeface="Lucida Sans Unicode" charset="0"/>
              </a:rPr>
              <a:t>’</a:t>
            </a:r>
            <a:r>
              <a:rPr lang="en-US" sz="2000">
                <a:latin typeface="Lucida Sans Unicode" charset="0"/>
              </a:rPr>
              <a:t>t load me down with a lot of mundane tasks. Instead, I functioned as more or less a full-time employee.</a:t>
            </a:r>
            <a:r>
              <a:rPr lang="ja-JP" altLang="en-US" sz="2000">
                <a:latin typeface="Lucida Sans Unicode" charset="0"/>
              </a:rPr>
              <a:t>”</a:t>
            </a:r>
            <a:r>
              <a:rPr lang="en-US" sz="2000">
                <a:latin typeface="Lucida Sans Unicode" charset="0"/>
              </a:rPr>
              <a:t/>
            </a:r>
            <a:br>
              <a:rPr lang="en-US" sz="2000">
                <a:latin typeface="Lucida Sans Unicode" charset="0"/>
              </a:rPr>
            </a:br>
            <a:endParaRPr lang="en-US" sz="2000">
              <a:latin typeface="Lucida Sans Unicode" charset="0"/>
            </a:endParaRPr>
          </a:p>
          <a:p>
            <a:pPr eaLnBrk="1" hangingPunct="1">
              <a:lnSpc>
                <a:spcPct val="90000"/>
              </a:lnSpc>
            </a:pPr>
            <a:r>
              <a:rPr lang="ja-JP" altLang="en-US" sz="2000">
                <a:latin typeface="Lucida Sans Unicode" charset="0"/>
              </a:rPr>
              <a:t>“</a:t>
            </a:r>
            <a:r>
              <a:rPr lang="en-US" sz="2000">
                <a:latin typeface="Lucida Sans Unicode" charset="0"/>
              </a:rPr>
              <a:t>The internship has turned into a full-time position that otherwise may not have happened. Having the opportunity to participate in an internship while attending school gave me the work experience that Target and so many other companies look for.</a:t>
            </a:r>
            <a:r>
              <a:rPr lang="ja-JP" altLang="en-US" sz="2000">
                <a:latin typeface="Lucida Sans Unicode" charset="0"/>
              </a:rPr>
              <a:t>”</a:t>
            </a:r>
            <a:endParaRPr lang="en-US" sz="2000">
              <a:latin typeface="Lucida Sans Unicode" charset="0"/>
            </a:endParaRPr>
          </a:p>
        </p:txBody>
      </p:sp>
      <p:sp>
        <p:nvSpPr>
          <p:cNvPr id="18434" name="Rectangle 2"/>
          <p:cNvSpPr>
            <a:spLocks noGrp="1" noChangeArrowheads="1"/>
          </p:cNvSpPr>
          <p:nvPr>
            <p:ph type="title"/>
          </p:nvPr>
        </p:nvSpPr>
        <p:spPr/>
        <p:txBody>
          <a:bodyPr/>
          <a:lstStyle/>
          <a:p>
            <a:pPr algn="ctr" eaLnBrk="1" fontAlgn="auto" hangingPunct="1">
              <a:spcAft>
                <a:spcPts val="0"/>
              </a:spcAft>
              <a:defRPr/>
            </a:pPr>
            <a:r>
              <a:rPr lang="en-US" sz="3600" dirty="0" smtClean="0">
                <a:ea typeface="+mj-ea"/>
              </a:rPr>
              <a:t>Quotes from Student Interns</a:t>
            </a:r>
          </a:p>
        </p:txBody>
      </p:sp>
      <p:pic>
        <p:nvPicPr>
          <p:cNvPr id="2" name="PowerPoint VO slide 16.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19230" y="4886976"/>
            <a:ext cx="812800" cy="8128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p:txBody>
          <a:bodyPr/>
          <a:lstStyle/>
          <a:p>
            <a:pPr eaLnBrk="1" hangingPunct="1"/>
            <a:r>
              <a:rPr lang="ja-JP" altLang="en-US" sz="2000">
                <a:latin typeface="Lucida Sans Unicode" charset="0"/>
              </a:rPr>
              <a:t>“</a:t>
            </a:r>
            <a:r>
              <a:rPr lang="en-US" sz="2000">
                <a:latin typeface="Lucida Sans Unicode" charset="0"/>
              </a:rPr>
              <a:t>Clemson University has proven to be an effective partner in our recruiting process. Working closely with the Career Center, we've been able to select motivated students for our intern program and give them a flavor of what opportunities and challenges await them upon graduation.</a:t>
            </a:r>
            <a:r>
              <a:rPr lang="ja-JP" altLang="en-US" sz="2000">
                <a:latin typeface="Lucida Sans Unicode" charset="0"/>
              </a:rPr>
              <a:t>”</a:t>
            </a:r>
            <a:r>
              <a:rPr lang="en-US" sz="2000">
                <a:latin typeface="Lucida Sans Unicode" charset="0"/>
              </a:rPr>
              <a:t> </a:t>
            </a:r>
            <a:br>
              <a:rPr lang="en-US" sz="2000">
                <a:latin typeface="Lucida Sans Unicode" charset="0"/>
              </a:rPr>
            </a:br>
            <a:endParaRPr lang="en-US" sz="2000">
              <a:latin typeface="Lucida Sans Unicode" charset="0"/>
            </a:endParaRPr>
          </a:p>
          <a:p>
            <a:pPr eaLnBrk="1" hangingPunct="1"/>
            <a:r>
              <a:rPr lang="ja-JP" altLang="en-US" sz="2000">
                <a:latin typeface="Lucida Sans Unicode" charset="0"/>
              </a:rPr>
              <a:t>“</a:t>
            </a:r>
            <a:r>
              <a:rPr lang="en-US" sz="2000">
                <a:latin typeface="Lucida Sans Unicode" charset="0"/>
              </a:rPr>
              <a:t>Establishing a partnership with Clemson University enhanced our ability to hire top-notch students for our Internship Program at Coty US LLC. With the help of the Michelin Career Center, we were able to provide our interns with exciting and challenging real-world experience.</a:t>
            </a:r>
            <a:r>
              <a:rPr lang="ja-JP" altLang="en-US" sz="2000">
                <a:latin typeface="Lucida Sans Unicode" charset="0"/>
              </a:rPr>
              <a:t>”</a:t>
            </a:r>
            <a:r>
              <a:rPr lang="en-US" sz="2000">
                <a:latin typeface="Lucida Sans Unicode" charset="0"/>
              </a:rPr>
              <a:t>  </a:t>
            </a:r>
          </a:p>
        </p:txBody>
      </p:sp>
      <p:sp>
        <p:nvSpPr>
          <p:cNvPr id="19458" name="Rectangle 2"/>
          <p:cNvSpPr>
            <a:spLocks noGrp="1" noChangeArrowheads="1"/>
          </p:cNvSpPr>
          <p:nvPr>
            <p:ph type="title"/>
          </p:nvPr>
        </p:nvSpPr>
        <p:spPr/>
        <p:txBody>
          <a:bodyPr/>
          <a:lstStyle/>
          <a:p>
            <a:pPr algn="ctr" eaLnBrk="1" fontAlgn="auto" hangingPunct="1">
              <a:spcAft>
                <a:spcPts val="0"/>
              </a:spcAft>
              <a:defRPr/>
            </a:pPr>
            <a:r>
              <a:rPr lang="en-US" sz="3600" dirty="0" smtClean="0">
                <a:ea typeface="+mj-ea"/>
              </a:rPr>
              <a:t>Quotes from Employers</a:t>
            </a:r>
          </a:p>
        </p:txBody>
      </p:sp>
      <p:pic>
        <p:nvPicPr>
          <p:cNvPr id="2" name="PowerPoint VO slide 17.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46253" y="5440886"/>
            <a:ext cx="812800" cy="8128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846138" y="1981200"/>
            <a:ext cx="7764462" cy="4114800"/>
          </a:xfrm>
          <a:solidFill>
            <a:schemeClr val="bg1"/>
          </a:solidFill>
          <a:ln>
            <a:solidFill>
              <a:schemeClr val="accent1"/>
            </a:solidFill>
            <a:miter lim="800000"/>
            <a:headEnd/>
            <a:tailEnd/>
          </a:ln>
        </p:spPr>
        <p:txBody>
          <a:bodyPr/>
          <a:lstStyle/>
          <a:p>
            <a:pPr eaLnBrk="1" hangingPunct="1"/>
            <a:r>
              <a:rPr lang="en-US" sz="2000">
                <a:latin typeface="Lucida Sans Unicode" charset="0"/>
              </a:rPr>
              <a:t>In the following 20 slides, you will find a short quiz section on the PowerPoint presentation with which you were just trained (first rotation interns should take the first quiz, second rotation interns please answer the second quiz)</a:t>
            </a:r>
          </a:p>
          <a:p>
            <a:pPr eaLnBrk="1" hangingPunct="1"/>
            <a:endParaRPr lang="en-US" sz="2000">
              <a:latin typeface="Lucida Sans Unicode" charset="0"/>
            </a:endParaRPr>
          </a:p>
          <a:p>
            <a:pPr eaLnBrk="1" hangingPunct="1"/>
            <a:r>
              <a:rPr lang="en-US" sz="2000">
                <a:latin typeface="Lucida Sans Unicode" charset="0"/>
              </a:rPr>
              <a:t>Please write your answer to each question and submit via email to </a:t>
            </a:r>
            <a:r>
              <a:rPr lang="en-US" sz="2000">
                <a:solidFill>
                  <a:srgbClr val="FFC000"/>
                </a:solidFill>
                <a:latin typeface="Lucida Sans Unicode" charset="0"/>
                <a:hlinkClick r:id="rId5"/>
              </a:rPr>
              <a:t>jennat@clemson.edu</a:t>
            </a:r>
            <a:r>
              <a:rPr lang="en-US" sz="2000">
                <a:solidFill>
                  <a:srgbClr val="FFC000"/>
                </a:solidFill>
                <a:latin typeface="Lucida Sans Unicode" charset="0"/>
              </a:rPr>
              <a:t>  </a:t>
            </a:r>
          </a:p>
        </p:txBody>
      </p:sp>
      <p:sp>
        <p:nvSpPr>
          <p:cNvPr id="20482" name="Rectangle 2"/>
          <p:cNvSpPr>
            <a:spLocks noGrp="1" noChangeArrowheads="1"/>
          </p:cNvSpPr>
          <p:nvPr>
            <p:ph type="title"/>
          </p:nvPr>
        </p:nvSpPr>
        <p:spPr/>
        <p:txBody>
          <a:bodyPr/>
          <a:lstStyle/>
          <a:p>
            <a:pPr algn="ctr" eaLnBrk="1" fontAlgn="auto" hangingPunct="1">
              <a:spcAft>
                <a:spcPts val="0"/>
              </a:spcAft>
              <a:defRPr/>
            </a:pPr>
            <a:r>
              <a:rPr lang="en-US" dirty="0" smtClean="0">
                <a:ea typeface="+mj-ea"/>
              </a:rPr>
              <a:t> THE QUIZ </a:t>
            </a:r>
          </a:p>
        </p:txBody>
      </p:sp>
      <p:pic>
        <p:nvPicPr>
          <p:cNvPr id="2" name="PowerPoint VO slide 18.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73345" y="4941016"/>
            <a:ext cx="812800" cy="812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7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738188" y="1657350"/>
            <a:ext cx="7086600" cy="1157288"/>
          </a:xfrm>
        </p:spPr>
        <p:txBody>
          <a:bodyPr/>
          <a:lstStyle/>
          <a:p>
            <a:pPr eaLnBrk="1" fontAlgn="auto" hangingPunct="1">
              <a:spcAft>
                <a:spcPts val="0"/>
              </a:spcAft>
              <a:defRPr/>
            </a:pPr>
            <a:r>
              <a:rPr lang="en-US" sz="2000" dirty="0" smtClean="0">
                <a:ea typeface="+mj-ea"/>
              </a:rPr>
              <a:t>1. Which of these tips on how to be a successful intern does not belong?</a:t>
            </a:r>
            <a:r>
              <a:rPr lang="en-US" sz="3600" dirty="0" smtClean="0">
                <a:ea typeface="+mj-ea"/>
              </a:rPr>
              <a:t> </a:t>
            </a:r>
          </a:p>
        </p:txBody>
      </p:sp>
      <p:sp>
        <p:nvSpPr>
          <p:cNvPr id="23555" name="AutoShape 4">
            <a:hlinkClick r:id="" action="ppaction://macro?name=Module1.Wrong" highlightClick="1"/>
          </p:cNvPr>
          <p:cNvSpPr>
            <a:spLocks noChangeArrowheads="1"/>
          </p:cNvSpPr>
          <p:nvPr/>
        </p:nvSpPr>
        <p:spPr bwMode="auto">
          <a:xfrm>
            <a:off x="871538" y="3443288"/>
            <a:ext cx="7872412" cy="557212"/>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A) Keep written documentation</a:t>
            </a:r>
          </a:p>
        </p:txBody>
      </p:sp>
      <p:sp>
        <p:nvSpPr>
          <p:cNvPr id="23556" name="AutoShape 5">
            <a:hlinkClick r:id="" action="ppaction://macro?name=Module1.Wrong" highlightClick="1"/>
          </p:cNvPr>
          <p:cNvSpPr>
            <a:spLocks noChangeArrowheads="1"/>
          </p:cNvSpPr>
          <p:nvPr/>
        </p:nvSpPr>
        <p:spPr bwMode="auto">
          <a:xfrm>
            <a:off x="868363" y="4340225"/>
            <a:ext cx="7872412" cy="557213"/>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B) Write down all meetings</a:t>
            </a:r>
          </a:p>
        </p:txBody>
      </p:sp>
      <p:sp>
        <p:nvSpPr>
          <p:cNvPr id="23557" name="AutoShape 6">
            <a:hlinkClick r:id="" action="ppaction://macro?name=Module1.Wrong" highlightClick="1"/>
          </p:cNvPr>
          <p:cNvSpPr>
            <a:spLocks noChangeArrowheads="1"/>
          </p:cNvSpPr>
          <p:nvPr/>
        </p:nvSpPr>
        <p:spPr bwMode="auto">
          <a:xfrm>
            <a:off x="854075" y="5268913"/>
            <a:ext cx="7872413" cy="557212"/>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C) Keep your supervisor well informed </a:t>
            </a:r>
          </a:p>
        </p:txBody>
      </p:sp>
      <p:sp>
        <p:nvSpPr>
          <p:cNvPr id="23558" name="AutoShape 7">
            <a:hlinkClick r:id="" action="ppaction://macro?name=Module1.Right" highlightClick="1"/>
          </p:cNvPr>
          <p:cNvSpPr>
            <a:spLocks noChangeArrowheads="1"/>
          </p:cNvSpPr>
          <p:nvPr/>
        </p:nvSpPr>
        <p:spPr bwMode="auto">
          <a:xfrm>
            <a:off x="854075" y="6129338"/>
            <a:ext cx="7872413" cy="557212"/>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D) Make yourself look better than those around you</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p:txBody>
          <a:bodyPr/>
          <a:lstStyle/>
          <a:p>
            <a:pPr eaLnBrk="1" hangingPunct="1"/>
            <a:r>
              <a:rPr lang="en-US">
                <a:latin typeface="Lucida Sans Unicode" charset="0"/>
              </a:rPr>
              <a:t>An on-campus work experience related to a student</a:t>
            </a:r>
            <a:r>
              <a:rPr lang="ja-JP" altLang="en-US">
                <a:latin typeface="Lucida Sans Unicode" charset="0"/>
              </a:rPr>
              <a:t>’</a:t>
            </a:r>
            <a:r>
              <a:rPr lang="en-US">
                <a:latin typeface="Lucida Sans Unicode" charset="0"/>
              </a:rPr>
              <a:t>s major or career path</a:t>
            </a:r>
          </a:p>
          <a:p>
            <a:pPr eaLnBrk="1" hangingPunct="1"/>
            <a:r>
              <a:rPr lang="en-US">
                <a:latin typeface="Lucida Sans Unicode" charset="0"/>
              </a:rPr>
              <a:t>Takes place in Fall, Spring or Summer semester</a:t>
            </a:r>
          </a:p>
          <a:p>
            <a:pPr eaLnBrk="1" hangingPunct="1"/>
            <a:r>
              <a:rPr lang="en-US">
                <a:latin typeface="Lucida Sans Unicode" charset="0"/>
              </a:rPr>
              <a:t>Encompasses Short Range plan, rather than a Long Range plan (Co-op)</a:t>
            </a:r>
          </a:p>
          <a:p>
            <a:pPr eaLnBrk="1" hangingPunct="1">
              <a:buFont typeface="Wingdings" charset="0"/>
              <a:buNone/>
            </a:pPr>
            <a:endParaRPr lang="en-US">
              <a:latin typeface="Lucida Sans Unicode" charset="0"/>
            </a:endParaRPr>
          </a:p>
        </p:txBody>
      </p:sp>
      <p:sp>
        <p:nvSpPr>
          <p:cNvPr id="4098" name="Rectangle 2"/>
          <p:cNvSpPr>
            <a:spLocks noGrp="1" noChangeArrowheads="1"/>
          </p:cNvSpPr>
          <p:nvPr>
            <p:ph type="title"/>
          </p:nvPr>
        </p:nvSpPr>
        <p:spPr/>
        <p:txBody>
          <a:bodyPr/>
          <a:lstStyle/>
          <a:p>
            <a:pPr algn="ctr" eaLnBrk="1" fontAlgn="auto" hangingPunct="1">
              <a:spcAft>
                <a:spcPts val="0"/>
              </a:spcAft>
              <a:defRPr/>
            </a:pPr>
            <a:r>
              <a:rPr lang="en-US" sz="3600" dirty="0" smtClean="0">
                <a:ea typeface="+mj-ea"/>
              </a:rPr>
              <a:t>What is an UPIC Internship?</a:t>
            </a:r>
          </a:p>
        </p:txBody>
      </p:sp>
      <p:pic>
        <p:nvPicPr>
          <p:cNvPr id="2" name="PowerPoint Voice Over slide 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03044" y="4968036"/>
            <a:ext cx="812800" cy="8128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3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738188" y="1066800"/>
            <a:ext cx="7086600" cy="1719263"/>
          </a:xfrm>
        </p:spPr>
        <p:txBody>
          <a:bodyPr/>
          <a:lstStyle/>
          <a:p>
            <a:pPr algn="l" eaLnBrk="1" fontAlgn="auto" hangingPunct="1">
              <a:spcAft>
                <a:spcPts val="0"/>
              </a:spcAft>
              <a:defRPr/>
            </a:pPr>
            <a:r>
              <a:rPr lang="en-US" dirty="0" smtClean="0">
                <a:ea typeface="+mj-ea"/>
              </a:rPr>
              <a:t>2. Part time UPIC  internships are</a:t>
            </a:r>
          </a:p>
        </p:txBody>
      </p:sp>
      <p:sp>
        <p:nvSpPr>
          <p:cNvPr id="24579" name="AutoShape 5">
            <a:hlinkClick r:id="" action="ppaction://macro?name=Module1.Wrong" highlightClick="1"/>
          </p:cNvPr>
          <p:cNvSpPr>
            <a:spLocks noChangeArrowheads="1"/>
          </p:cNvSpPr>
          <p:nvPr/>
        </p:nvSpPr>
        <p:spPr bwMode="auto">
          <a:xfrm>
            <a:off x="871538" y="3443288"/>
            <a:ext cx="7872412" cy="557212"/>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A) less than 40 hour work week where the student totals at least 160 hours </a:t>
            </a:r>
          </a:p>
        </p:txBody>
      </p:sp>
      <p:sp>
        <p:nvSpPr>
          <p:cNvPr id="24580" name="AutoShape 12">
            <a:hlinkClick r:id="" action="ppaction://macro?name=Module2.Wrong" highlightClick="1"/>
          </p:cNvPr>
          <p:cNvSpPr>
            <a:spLocks noChangeArrowheads="1"/>
          </p:cNvSpPr>
          <p:nvPr/>
        </p:nvSpPr>
        <p:spPr bwMode="auto">
          <a:xfrm>
            <a:off x="868363" y="4340225"/>
            <a:ext cx="7872412" cy="557213"/>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B) A 40+ hour work week for a total of at least 320 hours </a:t>
            </a:r>
          </a:p>
        </p:txBody>
      </p:sp>
      <p:sp>
        <p:nvSpPr>
          <p:cNvPr id="24581" name="AutoShape 13">
            <a:hlinkClick r:id="" action="ppaction://macro?name=Module1.Wrong" highlightClick="1"/>
          </p:cNvPr>
          <p:cNvSpPr>
            <a:spLocks noChangeArrowheads="1"/>
          </p:cNvSpPr>
          <p:nvPr/>
        </p:nvSpPr>
        <p:spPr bwMode="auto">
          <a:xfrm>
            <a:off x="854075" y="5268913"/>
            <a:ext cx="7872413" cy="557212"/>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C) typically during the fall or spring semesters </a:t>
            </a:r>
          </a:p>
        </p:txBody>
      </p:sp>
      <p:sp>
        <p:nvSpPr>
          <p:cNvPr id="24582" name="AutoShape 14">
            <a:hlinkClick r:id="" action="ppaction://macro?name=Module1.Right" highlightClick="1"/>
          </p:cNvPr>
          <p:cNvSpPr>
            <a:spLocks noChangeArrowheads="1"/>
          </p:cNvSpPr>
          <p:nvPr/>
        </p:nvSpPr>
        <p:spPr bwMode="auto">
          <a:xfrm>
            <a:off x="854075" y="6129338"/>
            <a:ext cx="7872413" cy="557212"/>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D) Both the first and the third boxes are correct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738188" y="1671638"/>
            <a:ext cx="7086600" cy="1114425"/>
          </a:xfrm>
        </p:spPr>
        <p:txBody>
          <a:bodyPr>
            <a:normAutofit fontScale="90000"/>
          </a:bodyPr>
          <a:lstStyle/>
          <a:p>
            <a:pPr eaLnBrk="1" fontAlgn="auto" hangingPunct="1">
              <a:spcAft>
                <a:spcPts val="0"/>
              </a:spcAft>
              <a:defRPr/>
            </a:pPr>
            <a:r>
              <a:rPr lang="en-US" sz="3600" dirty="0" smtClean="0">
                <a:ea typeface="+mj-ea"/>
              </a:rPr>
              <a:t>3. During the first weeks as an UPIC Intern you should?</a:t>
            </a:r>
          </a:p>
        </p:txBody>
      </p:sp>
      <p:sp>
        <p:nvSpPr>
          <p:cNvPr id="25603" name="AutoShape 3">
            <a:hlinkClick r:id="" action="ppaction://macro?name=Module1.Wrong" highlightClick="1"/>
          </p:cNvPr>
          <p:cNvSpPr>
            <a:spLocks noChangeArrowheads="1"/>
          </p:cNvSpPr>
          <p:nvPr/>
        </p:nvSpPr>
        <p:spPr bwMode="auto">
          <a:xfrm>
            <a:off x="871538" y="3443288"/>
            <a:ext cx="7872412" cy="557212"/>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A) Watch and learn about politics </a:t>
            </a:r>
          </a:p>
        </p:txBody>
      </p:sp>
      <p:sp>
        <p:nvSpPr>
          <p:cNvPr id="25604" name="AutoShape 4">
            <a:hlinkClick r:id="" action="ppaction://macro?name=Module1.Wrong" highlightClick="1"/>
          </p:cNvPr>
          <p:cNvSpPr>
            <a:spLocks noChangeArrowheads="1"/>
          </p:cNvSpPr>
          <p:nvPr/>
        </p:nvSpPr>
        <p:spPr bwMode="auto">
          <a:xfrm>
            <a:off x="868363" y="4340225"/>
            <a:ext cx="7872412" cy="557213"/>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B) Open eyes, close mouth </a:t>
            </a:r>
          </a:p>
        </p:txBody>
      </p:sp>
      <p:sp>
        <p:nvSpPr>
          <p:cNvPr id="25605" name="AutoShape 5">
            <a:hlinkClick r:id="" action="ppaction://macro?name=Module1.Wrong" highlightClick="1"/>
          </p:cNvPr>
          <p:cNvSpPr>
            <a:spLocks noChangeArrowheads="1"/>
          </p:cNvSpPr>
          <p:nvPr/>
        </p:nvSpPr>
        <p:spPr bwMode="auto">
          <a:xfrm>
            <a:off x="854075" y="5268913"/>
            <a:ext cx="7872413" cy="557212"/>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C) Adjust expectations</a:t>
            </a:r>
          </a:p>
        </p:txBody>
      </p:sp>
      <p:sp>
        <p:nvSpPr>
          <p:cNvPr id="25606" name="AutoShape 6">
            <a:hlinkClick r:id="" action="ppaction://macro?name=Module1.Right" highlightClick="1"/>
          </p:cNvPr>
          <p:cNvSpPr>
            <a:spLocks noChangeArrowheads="1"/>
          </p:cNvSpPr>
          <p:nvPr/>
        </p:nvSpPr>
        <p:spPr bwMode="auto">
          <a:xfrm>
            <a:off x="854075" y="6129338"/>
            <a:ext cx="7872413" cy="557212"/>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D) all of the above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873125" y="1439863"/>
            <a:ext cx="7250113" cy="1430337"/>
          </a:xfrm>
        </p:spPr>
        <p:txBody>
          <a:bodyPr>
            <a:normAutofit fontScale="90000"/>
          </a:bodyPr>
          <a:lstStyle/>
          <a:p>
            <a:pPr eaLnBrk="1" fontAlgn="auto" hangingPunct="1">
              <a:spcAft>
                <a:spcPts val="0"/>
              </a:spcAft>
              <a:defRPr/>
            </a:pPr>
            <a:r>
              <a:rPr lang="en-US" sz="2800" dirty="0" smtClean="0">
                <a:ea typeface="+mj-ea"/>
              </a:rPr>
              <a:t>4. On the first days of your UPIC internship you should do all the following </a:t>
            </a:r>
            <a:r>
              <a:rPr lang="en-US" sz="2800" i="1" dirty="0" smtClean="0">
                <a:ea typeface="+mj-ea"/>
              </a:rPr>
              <a:t>except</a:t>
            </a:r>
            <a:r>
              <a:rPr lang="en-US" sz="3600" dirty="0" smtClean="0">
                <a:ea typeface="+mj-ea"/>
              </a:rPr>
              <a:t>:</a:t>
            </a:r>
          </a:p>
        </p:txBody>
      </p:sp>
      <p:sp>
        <p:nvSpPr>
          <p:cNvPr id="26627" name="AutoShape 3">
            <a:hlinkClick r:id="" action="ppaction://macro?name=Module1.Wrong" highlightClick="1"/>
          </p:cNvPr>
          <p:cNvSpPr>
            <a:spLocks noChangeArrowheads="1"/>
          </p:cNvSpPr>
          <p:nvPr/>
        </p:nvSpPr>
        <p:spPr bwMode="auto">
          <a:xfrm>
            <a:off x="871538" y="3443288"/>
            <a:ext cx="7872412" cy="557212"/>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A) Be humble </a:t>
            </a:r>
          </a:p>
        </p:txBody>
      </p:sp>
      <p:sp>
        <p:nvSpPr>
          <p:cNvPr id="26628" name="AutoShape 4">
            <a:hlinkClick r:id="" action="ppaction://macro?name=Module1.Right" highlightClick="1"/>
          </p:cNvPr>
          <p:cNvSpPr>
            <a:spLocks noChangeArrowheads="1"/>
          </p:cNvSpPr>
          <p:nvPr/>
        </p:nvSpPr>
        <p:spPr bwMode="auto">
          <a:xfrm>
            <a:off x="868363" y="4340225"/>
            <a:ext cx="7872412" cy="557213"/>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B) Make sure you are being noticed</a:t>
            </a:r>
          </a:p>
        </p:txBody>
      </p:sp>
      <p:sp>
        <p:nvSpPr>
          <p:cNvPr id="26629" name="AutoShape 5">
            <a:hlinkClick r:id="" action="ppaction://macro?name=Module1.Wrong" highlightClick="1"/>
          </p:cNvPr>
          <p:cNvSpPr>
            <a:spLocks noChangeArrowheads="1"/>
          </p:cNvSpPr>
          <p:nvPr/>
        </p:nvSpPr>
        <p:spPr bwMode="auto">
          <a:xfrm>
            <a:off x="854075" y="5268913"/>
            <a:ext cx="7872413" cy="557212"/>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C) Have an open mind </a:t>
            </a:r>
          </a:p>
        </p:txBody>
      </p:sp>
      <p:sp>
        <p:nvSpPr>
          <p:cNvPr id="26630" name="AutoShape 6">
            <a:hlinkClick r:id="" action="ppaction://macro?name=Module1.Wrong" highlightClick="1"/>
          </p:cNvPr>
          <p:cNvSpPr>
            <a:spLocks noChangeArrowheads="1"/>
          </p:cNvSpPr>
          <p:nvPr/>
        </p:nvSpPr>
        <p:spPr bwMode="auto">
          <a:xfrm>
            <a:off x="854075" y="6129338"/>
            <a:ext cx="7872413" cy="557212"/>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D) Make a good first impression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738188" y="1671638"/>
            <a:ext cx="7086600" cy="1114425"/>
          </a:xfrm>
        </p:spPr>
        <p:txBody>
          <a:bodyPr>
            <a:normAutofit fontScale="90000"/>
          </a:bodyPr>
          <a:lstStyle/>
          <a:p>
            <a:pPr eaLnBrk="1" fontAlgn="auto" hangingPunct="1">
              <a:spcAft>
                <a:spcPts val="0"/>
              </a:spcAft>
              <a:defRPr/>
            </a:pPr>
            <a:r>
              <a:rPr lang="en-US" sz="3600" dirty="0" smtClean="0">
                <a:ea typeface="+mj-ea"/>
              </a:rPr>
              <a:t>5. When communicating with others, remember to:</a:t>
            </a:r>
          </a:p>
        </p:txBody>
      </p:sp>
      <p:sp>
        <p:nvSpPr>
          <p:cNvPr id="27651" name="AutoShape 3">
            <a:hlinkClick r:id="" action="ppaction://macro?name=Module1.Wrong" highlightClick="1"/>
          </p:cNvPr>
          <p:cNvSpPr>
            <a:spLocks noChangeArrowheads="1"/>
          </p:cNvSpPr>
          <p:nvPr/>
        </p:nvSpPr>
        <p:spPr bwMode="auto">
          <a:xfrm>
            <a:off x="871538" y="3443288"/>
            <a:ext cx="7872412" cy="557212"/>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A) Manage the impressions you make </a:t>
            </a:r>
          </a:p>
        </p:txBody>
      </p:sp>
      <p:sp>
        <p:nvSpPr>
          <p:cNvPr id="27652" name="AutoShape 4">
            <a:hlinkClick r:id="" action="ppaction://macro?name=Module1.Wrong" highlightClick="1"/>
          </p:cNvPr>
          <p:cNvSpPr>
            <a:spLocks noChangeArrowheads="1"/>
          </p:cNvSpPr>
          <p:nvPr/>
        </p:nvSpPr>
        <p:spPr bwMode="auto">
          <a:xfrm>
            <a:off x="896938" y="4340225"/>
            <a:ext cx="7872412" cy="557213"/>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B) Build effective relationships </a:t>
            </a:r>
          </a:p>
        </p:txBody>
      </p:sp>
      <p:sp>
        <p:nvSpPr>
          <p:cNvPr id="27653" name="AutoShape 5">
            <a:hlinkClick r:id="" action="ppaction://macro?name=Module1.Wrong" highlightClick="1"/>
          </p:cNvPr>
          <p:cNvSpPr>
            <a:spLocks noChangeArrowheads="1"/>
          </p:cNvSpPr>
          <p:nvPr/>
        </p:nvSpPr>
        <p:spPr bwMode="auto">
          <a:xfrm>
            <a:off x="854075" y="5268913"/>
            <a:ext cx="7872413" cy="557212"/>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C) Become a good follower</a:t>
            </a:r>
          </a:p>
        </p:txBody>
      </p:sp>
      <p:sp>
        <p:nvSpPr>
          <p:cNvPr id="27654" name="AutoShape 6">
            <a:hlinkClick r:id="" action="ppaction://macro?name=Module1.Right" highlightClick="1"/>
          </p:cNvPr>
          <p:cNvSpPr>
            <a:spLocks noChangeArrowheads="1"/>
          </p:cNvSpPr>
          <p:nvPr/>
        </p:nvSpPr>
        <p:spPr bwMode="auto">
          <a:xfrm>
            <a:off x="854075" y="6129338"/>
            <a:ext cx="7872413" cy="557212"/>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D) All of the above are correct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738188" y="1671638"/>
            <a:ext cx="7086600" cy="1114425"/>
          </a:xfrm>
        </p:spPr>
        <p:txBody>
          <a:bodyPr/>
          <a:lstStyle/>
          <a:p>
            <a:pPr eaLnBrk="1" fontAlgn="auto" hangingPunct="1">
              <a:spcAft>
                <a:spcPts val="0"/>
              </a:spcAft>
              <a:defRPr/>
            </a:pPr>
            <a:r>
              <a:rPr lang="en-US" sz="2000" dirty="0" smtClean="0">
                <a:ea typeface="+mj-ea"/>
              </a:rPr>
              <a:t>6. An internship should not affect scholarships and packages as long as you are meeting academic requirements [for up to 4.5 years].</a:t>
            </a:r>
          </a:p>
        </p:txBody>
      </p:sp>
      <p:sp>
        <p:nvSpPr>
          <p:cNvPr id="28675" name="AutoShape 3">
            <a:hlinkClick r:id="" action="ppaction://macro?name=Module1.Right" highlightClick="1"/>
          </p:cNvPr>
          <p:cNvSpPr>
            <a:spLocks noChangeArrowheads="1"/>
          </p:cNvSpPr>
          <p:nvPr/>
        </p:nvSpPr>
        <p:spPr bwMode="auto">
          <a:xfrm>
            <a:off x="871538" y="3443288"/>
            <a:ext cx="7872412" cy="557212"/>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A) True </a:t>
            </a:r>
          </a:p>
        </p:txBody>
      </p:sp>
      <p:sp>
        <p:nvSpPr>
          <p:cNvPr id="28676" name="AutoShape 4">
            <a:hlinkClick r:id="" action="ppaction://macro?name=Module2.Wrong" highlightClick="1"/>
          </p:cNvPr>
          <p:cNvSpPr>
            <a:spLocks noChangeArrowheads="1"/>
          </p:cNvSpPr>
          <p:nvPr/>
        </p:nvSpPr>
        <p:spPr bwMode="auto">
          <a:xfrm>
            <a:off x="868363" y="4340225"/>
            <a:ext cx="7872412" cy="557213"/>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B) False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738188" y="1671638"/>
            <a:ext cx="7086600" cy="1114425"/>
          </a:xfrm>
        </p:spPr>
        <p:txBody>
          <a:bodyPr>
            <a:normAutofit fontScale="90000"/>
          </a:bodyPr>
          <a:lstStyle/>
          <a:p>
            <a:pPr eaLnBrk="1" fontAlgn="auto" hangingPunct="1">
              <a:spcAft>
                <a:spcPts val="0"/>
              </a:spcAft>
              <a:defRPr/>
            </a:pPr>
            <a:r>
              <a:rPr lang="en-US" sz="2800" dirty="0" smtClean="0">
                <a:ea typeface="+mj-ea"/>
              </a:rPr>
              <a:t>7. An Internship can take place during the fall or spring, but not in the summer.</a:t>
            </a:r>
            <a:r>
              <a:rPr lang="en-US" sz="3600" dirty="0" smtClean="0">
                <a:ea typeface="+mj-ea"/>
              </a:rPr>
              <a:t> </a:t>
            </a:r>
          </a:p>
        </p:txBody>
      </p:sp>
      <p:sp>
        <p:nvSpPr>
          <p:cNvPr id="29699" name="AutoShape 3">
            <a:hlinkClick r:id="" action="ppaction://macro?name=Module1.Wrong" highlightClick="1"/>
          </p:cNvPr>
          <p:cNvSpPr>
            <a:spLocks noChangeArrowheads="1"/>
          </p:cNvSpPr>
          <p:nvPr/>
        </p:nvSpPr>
        <p:spPr bwMode="auto">
          <a:xfrm>
            <a:off x="871538" y="3443288"/>
            <a:ext cx="7872412" cy="557212"/>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A) True </a:t>
            </a:r>
          </a:p>
        </p:txBody>
      </p:sp>
      <p:sp>
        <p:nvSpPr>
          <p:cNvPr id="29700" name="AutoShape 4">
            <a:hlinkClick r:id="" action="ppaction://macro?name=Module2.Right" highlightClick="1"/>
          </p:cNvPr>
          <p:cNvSpPr>
            <a:spLocks noChangeArrowheads="1"/>
          </p:cNvSpPr>
          <p:nvPr/>
        </p:nvSpPr>
        <p:spPr bwMode="auto">
          <a:xfrm>
            <a:off x="868363" y="4340225"/>
            <a:ext cx="7872412" cy="557213"/>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B) False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738188" y="1671638"/>
            <a:ext cx="7897812" cy="1114425"/>
          </a:xfrm>
        </p:spPr>
        <p:txBody>
          <a:bodyPr>
            <a:normAutofit fontScale="90000"/>
          </a:bodyPr>
          <a:lstStyle/>
          <a:p>
            <a:pPr algn="l" eaLnBrk="1" fontAlgn="auto" hangingPunct="1">
              <a:spcAft>
                <a:spcPts val="0"/>
              </a:spcAft>
              <a:defRPr/>
            </a:pPr>
            <a:r>
              <a:rPr lang="en-US" sz="2400" dirty="0" smtClean="0">
                <a:ea typeface="+mj-ea"/>
              </a:rPr>
              <a:t>8. Internships in general may be paid or unpaid; Clemson University does not differentiate between the two.</a:t>
            </a:r>
          </a:p>
        </p:txBody>
      </p:sp>
      <p:sp>
        <p:nvSpPr>
          <p:cNvPr id="30723" name="AutoShape 3">
            <a:hlinkClick r:id="" action="ppaction://macro?name=Module1.Right" highlightClick="1"/>
          </p:cNvPr>
          <p:cNvSpPr>
            <a:spLocks noChangeArrowheads="1"/>
          </p:cNvSpPr>
          <p:nvPr/>
        </p:nvSpPr>
        <p:spPr bwMode="auto">
          <a:xfrm>
            <a:off x="871538" y="3443288"/>
            <a:ext cx="7872412" cy="557212"/>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A) True </a:t>
            </a:r>
          </a:p>
        </p:txBody>
      </p:sp>
      <p:sp>
        <p:nvSpPr>
          <p:cNvPr id="30724" name="AutoShape 4">
            <a:hlinkClick r:id="" action="ppaction://macro?name=Module1.Wrong" highlightClick="1"/>
          </p:cNvPr>
          <p:cNvSpPr>
            <a:spLocks noChangeArrowheads="1"/>
          </p:cNvSpPr>
          <p:nvPr/>
        </p:nvSpPr>
        <p:spPr bwMode="auto">
          <a:xfrm>
            <a:off x="868363" y="4340225"/>
            <a:ext cx="7872412" cy="557213"/>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B) False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738188" y="1671638"/>
            <a:ext cx="7086600" cy="1114425"/>
          </a:xfrm>
        </p:spPr>
        <p:txBody>
          <a:bodyPr>
            <a:normAutofit fontScale="90000"/>
          </a:bodyPr>
          <a:lstStyle/>
          <a:p>
            <a:pPr eaLnBrk="1" fontAlgn="auto" hangingPunct="1">
              <a:spcAft>
                <a:spcPts val="0"/>
              </a:spcAft>
              <a:defRPr/>
            </a:pPr>
            <a:r>
              <a:rPr lang="en-US" sz="2800" dirty="0" smtClean="0">
                <a:ea typeface="+mj-ea"/>
              </a:rPr>
              <a:t>9. Your internship will have no effect on your GPR, academic standing, or degree requirements.</a:t>
            </a:r>
          </a:p>
        </p:txBody>
      </p:sp>
      <p:sp>
        <p:nvSpPr>
          <p:cNvPr id="31747" name="AutoShape 3">
            <a:hlinkClick r:id="" action="ppaction://macro?name=Module1.Right" highlightClick="1"/>
          </p:cNvPr>
          <p:cNvSpPr>
            <a:spLocks noChangeArrowheads="1"/>
          </p:cNvSpPr>
          <p:nvPr/>
        </p:nvSpPr>
        <p:spPr bwMode="auto">
          <a:xfrm>
            <a:off x="871538" y="3443288"/>
            <a:ext cx="7872412" cy="557212"/>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A) True </a:t>
            </a:r>
          </a:p>
        </p:txBody>
      </p:sp>
      <p:sp>
        <p:nvSpPr>
          <p:cNvPr id="31748" name="AutoShape 4">
            <a:hlinkClick r:id="" action="ppaction://macro?name=Module1.Wrong" highlightClick="1"/>
          </p:cNvPr>
          <p:cNvSpPr>
            <a:spLocks noChangeArrowheads="1"/>
          </p:cNvSpPr>
          <p:nvPr/>
        </p:nvSpPr>
        <p:spPr bwMode="auto">
          <a:xfrm>
            <a:off x="868363" y="4340225"/>
            <a:ext cx="7872412" cy="557213"/>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B) False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738188" y="1585913"/>
            <a:ext cx="7316787" cy="1258887"/>
          </a:xfrm>
        </p:spPr>
        <p:txBody>
          <a:bodyPr>
            <a:normAutofit fontScale="90000"/>
          </a:bodyPr>
          <a:lstStyle/>
          <a:p>
            <a:pPr eaLnBrk="1" fontAlgn="auto" hangingPunct="1">
              <a:spcAft>
                <a:spcPts val="0"/>
              </a:spcAft>
              <a:defRPr/>
            </a:pPr>
            <a:r>
              <a:rPr lang="en-US" sz="3200" dirty="0" smtClean="0">
                <a:ea typeface="+mj-ea"/>
              </a:rPr>
              <a:t>10. Notation on my transcripts doesn’t have an influence with companies</a:t>
            </a:r>
          </a:p>
        </p:txBody>
      </p:sp>
      <p:sp>
        <p:nvSpPr>
          <p:cNvPr id="32771" name="AutoShape 3">
            <a:hlinkClick r:id="" action="ppaction://macro?name=Module1.Right" highlightClick="1"/>
          </p:cNvPr>
          <p:cNvSpPr>
            <a:spLocks noChangeArrowheads="1"/>
          </p:cNvSpPr>
          <p:nvPr/>
        </p:nvSpPr>
        <p:spPr bwMode="auto">
          <a:xfrm>
            <a:off x="871538" y="3443288"/>
            <a:ext cx="7872412" cy="557212"/>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A) True </a:t>
            </a:r>
          </a:p>
        </p:txBody>
      </p:sp>
      <p:sp>
        <p:nvSpPr>
          <p:cNvPr id="32772" name="AutoShape 4">
            <a:hlinkClick r:id="" action="ppaction://macro?name=Module2.RightLast" highlightClick="1"/>
          </p:cNvPr>
          <p:cNvSpPr>
            <a:spLocks noChangeArrowheads="1"/>
          </p:cNvSpPr>
          <p:nvPr/>
        </p:nvSpPr>
        <p:spPr bwMode="auto">
          <a:xfrm>
            <a:off x="868363" y="4340225"/>
            <a:ext cx="7872412" cy="557213"/>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r>
              <a:rPr lang="en-US"/>
              <a:t>B) False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lstStyle/>
          <a:p>
            <a:pPr marL="109537" indent="0" algn="ctr">
              <a:buFont typeface="Wingdings 3" pitchFamily="18" charset="2"/>
              <a:buNone/>
              <a:defRPr/>
            </a:pPr>
            <a:r>
              <a:rPr lang="en-US" sz="2800" dirty="0" smtClean="0">
                <a:ea typeface="+mn-ea"/>
              </a:rPr>
              <a:t>1.	</a:t>
            </a:r>
            <a:r>
              <a:rPr lang="en-US" dirty="0">
                <a:ea typeface="+mn-ea"/>
              </a:rPr>
              <a:t>Which semesters can a UPIC Internship take place?</a:t>
            </a:r>
          </a:p>
          <a:p>
            <a:pPr lvl="1">
              <a:buFont typeface="Verdana" pitchFamily="34" charset="0"/>
              <a:buChar char="◦"/>
              <a:defRPr/>
            </a:pPr>
            <a:endParaRPr lang="en-US" sz="2800" dirty="0" smtClean="0">
              <a:ea typeface="+mn-ea"/>
            </a:endParaRPr>
          </a:p>
          <a:p>
            <a:pPr lvl="1" algn="ctr">
              <a:buFont typeface="Verdana" pitchFamily="34" charset="0"/>
              <a:buChar char="◦"/>
              <a:defRPr/>
            </a:pPr>
            <a:r>
              <a:rPr lang="en-US" dirty="0">
                <a:ea typeface="+mn-ea"/>
              </a:rPr>
              <a:t>A)Fall only</a:t>
            </a:r>
          </a:p>
          <a:p>
            <a:pPr lvl="1" algn="ctr">
              <a:buFont typeface="Verdana" pitchFamily="34" charset="0"/>
              <a:buChar char="◦"/>
              <a:defRPr/>
            </a:pPr>
            <a:endParaRPr lang="en-US" dirty="0">
              <a:ea typeface="+mn-ea"/>
            </a:endParaRPr>
          </a:p>
          <a:p>
            <a:pPr lvl="1" algn="ctr">
              <a:buFont typeface="Verdana" pitchFamily="34" charset="0"/>
              <a:buChar char="◦"/>
              <a:defRPr/>
            </a:pPr>
            <a:r>
              <a:rPr lang="en-US" dirty="0">
                <a:ea typeface="+mn-ea"/>
              </a:rPr>
              <a:t>B)Spring only</a:t>
            </a:r>
          </a:p>
          <a:p>
            <a:pPr marL="392113" lvl="1" indent="0" algn="ctr">
              <a:buFont typeface="Verdana" pitchFamily="34" charset="0"/>
              <a:buNone/>
              <a:defRPr/>
            </a:pPr>
            <a:endParaRPr lang="en-US" dirty="0">
              <a:ea typeface="+mn-ea"/>
            </a:endParaRPr>
          </a:p>
          <a:p>
            <a:pPr lvl="1" algn="ctr">
              <a:buFont typeface="Verdana" pitchFamily="34" charset="0"/>
              <a:buChar char="◦"/>
              <a:defRPr/>
            </a:pPr>
            <a:r>
              <a:rPr lang="en-US" dirty="0">
                <a:ea typeface="+mn-ea"/>
              </a:rPr>
              <a:t>C)Fall, Spring or Summer</a:t>
            </a:r>
          </a:p>
          <a:p>
            <a:pPr lvl="1" algn="ctr">
              <a:buFont typeface="Verdana" pitchFamily="34" charset="0"/>
              <a:buChar char="◦"/>
              <a:defRPr/>
            </a:pPr>
            <a:endParaRPr lang="en-US" dirty="0">
              <a:ea typeface="+mn-ea"/>
            </a:endParaRPr>
          </a:p>
          <a:p>
            <a:pPr lvl="1" algn="ctr">
              <a:buFont typeface="Verdana" pitchFamily="34" charset="0"/>
              <a:buChar char="◦"/>
              <a:defRPr/>
            </a:pPr>
            <a:r>
              <a:rPr lang="en-US" dirty="0">
                <a:ea typeface="+mn-ea"/>
              </a:rPr>
              <a:t>D)Fall or Spring only</a:t>
            </a:r>
          </a:p>
          <a:p>
            <a:pPr>
              <a:buFont typeface="Wingdings 3" pitchFamily="18" charset="2"/>
              <a:buChar char=""/>
              <a:defRPr/>
            </a:pPr>
            <a:endParaRPr lang="en-US" dirty="0" smtClean="0">
              <a:ea typeface="+mn-ea"/>
            </a:endParaRPr>
          </a:p>
        </p:txBody>
      </p:sp>
      <p:sp>
        <p:nvSpPr>
          <p:cNvPr id="3" name="Title 2"/>
          <p:cNvSpPr>
            <a:spLocks noGrp="1"/>
          </p:cNvSpPr>
          <p:nvPr>
            <p:ph type="title"/>
          </p:nvPr>
        </p:nvSpPr>
        <p:spPr/>
        <p:txBody>
          <a:bodyPr/>
          <a:lstStyle/>
          <a:p>
            <a:pPr algn="ctr">
              <a:defRPr/>
            </a:pPr>
            <a:r>
              <a:rPr lang="en-US" dirty="0" smtClean="0">
                <a:ea typeface="+mj-ea"/>
              </a:rPr>
              <a:t>Second Rotation Intern Quiz</a:t>
            </a:r>
            <a:endParaRPr lang="en-US" dirty="0">
              <a:ea typeface="+mj-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4"/>
          <p:cNvSpPr>
            <a:spLocks noGrp="1" noChangeArrowheads="1"/>
          </p:cNvSpPr>
          <p:nvPr>
            <p:ph sz="half" idx="1"/>
          </p:nvPr>
        </p:nvSpPr>
        <p:spPr>
          <a:xfrm>
            <a:off x="949325" y="1981200"/>
            <a:ext cx="5967413" cy="838200"/>
          </a:xfrm>
        </p:spPr>
        <p:txBody>
          <a:bodyPr>
            <a:normAutofit/>
          </a:bodyPr>
          <a:lstStyle/>
          <a:p>
            <a:pPr marL="365760" indent="-256032" eaLnBrk="1" fontAlgn="auto" hangingPunct="1">
              <a:spcAft>
                <a:spcPts val="0"/>
              </a:spcAft>
              <a:buFont typeface="Wingdings 3"/>
              <a:buChar char=""/>
              <a:defRPr/>
            </a:pPr>
            <a:r>
              <a:rPr lang="en-US" sz="3200" dirty="0" smtClean="0">
                <a:ea typeface="+mn-ea"/>
              </a:rPr>
              <a:t>Internships must be paid</a:t>
            </a:r>
          </a:p>
          <a:p>
            <a:pPr marL="365760" indent="-256032" eaLnBrk="1" fontAlgn="auto" hangingPunct="1">
              <a:spcAft>
                <a:spcPts val="0"/>
              </a:spcAft>
              <a:buFont typeface="Wingdings 3"/>
              <a:buChar char=""/>
              <a:defRPr/>
            </a:pPr>
            <a:endParaRPr lang="en-US" sz="3200" dirty="0" smtClean="0">
              <a:ea typeface="+mn-ea"/>
            </a:endParaRPr>
          </a:p>
          <a:p>
            <a:pPr marL="365760" indent="-256032" eaLnBrk="1" fontAlgn="auto" hangingPunct="1">
              <a:spcAft>
                <a:spcPts val="0"/>
              </a:spcAft>
              <a:buFont typeface="Wingdings 3"/>
              <a:buChar char=""/>
              <a:defRPr/>
            </a:pPr>
            <a:endParaRPr lang="en-US" sz="3200" dirty="0" smtClean="0">
              <a:ea typeface="+mn-ea"/>
            </a:endParaRPr>
          </a:p>
          <a:p>
            <a:pPr marL="365760" indent="-256032" eaLnBrk="1" fontAlgn="auto" hangingPunct="1">
              <a:spcAft>
                <a:spcPts val="0"/>
              </a:spcAft>
              <a:buFont typeface="Wingdings 3"/>
              <a:buChar char=""/>
              <a:defRPr/>
            </a:pPr>
            <a:endParaRPr lang="en-US" sz="3200" dirty="0" smtClean="0">
              <a:ea typeface="+mn-ea"/>
            </a:endParaRPr>
          </a:p>
          <a:p>
            <a:pPr marL="365760" indent="-256032" eaLnBrk="1" fontAlgn="auto" hangingPunct="1">
              <a:spcAft>
                <a:spcPts val="0"/>
              </a:spcAft>
              <a:buFont typeface="Wingdings 3"/>
              <a:buChar char=""/>
              <a:defRPr/>
            </a:pPr>
            <a:endParaRPr lang="en-US" sz="3200" dirty="0" smtClean="0">
              <a:ea typeface="+mn-ea"/>
            </a:endParaRPr>
          </a:p>
          <a:p>
            <a:pPr marL="365760" indent="-256032" eaLnBrk="1" fontAlgn="auto" hangingPunct="1">
              <a:spcAft>
                <a:spcPts val="0"/>
              </a:spcAft>
              <a:buFont typeface="Wingdings" pitchFamily="2" charset="2"/>
              <a:buNone/>
              <a:defRPr/>
            </a:pPr>
            <a:endParaRPr lang="en-US" sz="3200" dirty="0" smtClean="0">
              <a:ea typeface="+mn-ea"/>
            </a:endParaRPr>
          </a:p>
        </p:txBody>
      </p:sp>
      <p:sp>
        <p:nvSpPr>
          <p:cNvPr id="76805" name="Rectangle 5"/>
          <p:cNvSpPr>
            <a:spLocks noGrp="1" noChangeArrowheads="1"/>
          </p:cNvSpPr>
          <p:nvPr>
            <p:ph sz="half" idx="2"/>
          </p:nvPr>
        </p:nvSpPr>
        <p:spPr>
          <a:xfrm>
            <a:off x="2697163" y="2876550"/>
            <a:ext cx="3754437" cy="762000"/>
          </a:xfrm>
        </p:spPr>
        <p:txBody>
          <a:bodyPr>
            <a:normAutofit/>
          </a:bodyPr>
          <a:lstStyle/>
          <a:p>
            <a:pPr eaLnBrk="1" hangingPunct="1">
              <a:lnSpc>
                <a:spcPct val="70000"/>
              </a:lnSpc>
            </a:pPr>
            <a:r>
              <a:rPr lang="en-US" sz="3000">
                <a:latin typeface="Lucida Sans Unicode" charset="0"/>
              </a:rPr>
              <a:t>FICTION</a:t>
            </a:r>
            <a:r>
              <a:rPr lang="en-US" sz="2600">
                <a:latin typeface="Lucida Sans Unicode" charset="0"/>
              </a:rPr>
              <a:t/>
            </a:r>
            <a:br>
              <a:rPr lang="en-US" sz="2600">
                <a:latin typeface="Lucida Sans Unicode" charset="0"/>
              </a:rPr>
            </a:br>
            <a:endParaRPr lang="en-US" sz="2600">
              <a:latin typeface="Lucida Sans Unicode" charset="0"/>
            </a:endParaRPr>
          </a:p>
        </p:txBody>
      </p:sp>
      <p:sp>
        <p:nvSpPr>
          <p:cNvPr id="5122" name="Rectangle 2"/>
          <p:cNvSpPr>
            <a:spLocks noGrp="1" noChangeArrowheads="1"/>
          </p:cNvSpPr>
          <p:nvPr>
            <p:ph type="title"/>
          </p:nvPr>
        </p:nvSpPr>
        <p:spPr/>
        <p:txBody>
          <a:bodyPr/>
          <a:lstStyle/>
          <a:p>
            <a:pPr algn="ctr" eaLnBrk="1" fontAlgn="auto" hangingPunct="1">
              <a:spcAft>
                <a:spcPts val="0"/>
              </a:spcAft>
              <a:defRPr/>
            </a:pPr>
            <a:r>
              <a:rPr lang="en-US" sz="3600" dirty="0" smtClean="0">
                <a:ea typeface="+mj-ea"/>
              </a:rPr>
              <a:t>Internships: Fact or Fiction</a:t>
            </a:r>
          </a:p>
        </p:txBody>
      </p:sp>
      <p:sp>
        <p:nvSpPr>
          <p:cNvPr id="76807" name="Rectangle 7"/>
          <p:cNvSpPr>
            <a:spLocks noChangeArrowheads="1"/>
          </p:cNvSpPr>
          <p:nvPr/>
        </p:nvSpPr>
        <p:spPr bwMode="auto">
          <a:xfrm>
            <a:off x="914400" y="3795713"/>
            <a:ext cx="7391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7675" indent="-447675" eaLnBrk="1" hangingPunct="1">
              <a:lnSpc>
                <a:spcPct val="90000"/>
              </a:lnSpc>
              <a:spcBef>
                <a:spcPct val="20000"/>
              </a:spcBef>
              <a:buClr>
                <a:schemeClr val="accent1"/>
              </a:buClr>
              <a:buSzPct val="70000"/>
              <a:buFont typeface="Wingdings" charset="0"/>
              <a:buChar char="n"/>
            </a:pPr>
            <a:r>
              <a:rPr lang="en-US" sz="3200"/>
              <a:t>Internships may be paid or unpaid; Clemson University does not differentiate between the two</a:t>
            </a:r>
          </a:p>
        </p:txBody>
      </p:sp>
      <p:pic>
        <p:nvPicPr>
          <p:cNvPr id="2" name="PowerPoint Voice Over slide 3.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70532" y="5467905"/>
            <a:ext cx="812800" cy="8128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6805">
                                            <p:txEl>
                                              <p:pRg st="0" end="0"/>
                                            </p:txEl>
                                          </p:spTgt>
                                        </p:tgtEl>
                                        <p:attrNameLst>
                                          <p:attrName>style.visibility</p:attrName>
                                        </p:attrNameLst>
                                      </p:cBhvr>
                                      <p:to>
                                        <p:strVal val="visible"/>
                                      </p:to>
                                    </p:set>
                                    <p:anim calcmode="lin" valueType="num">
                                      <p:cBhvr additive="base">
                                        <p:cTn id="7" dur="500" fill="hold"/>
                                        <p:tgtEl>
                                          <p:spTgt spid="7680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680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6807"/>
                                        </p:tgtEl>
                                        <p:attrNameLst>
                                          <p:attrName>style.visibility</p:attrName>
                                        </p:attrNameLst>
                                      </p:cBhvr>
                                      <p:to>
                                        <p:strVal val="visible"/>
                                      </p:to>
                                    </p:set>
                                    <p:anim calcmode="lin" valueType="num">
                                      <p:cBhvr additive="base">
                                        <p:cTn id="11" dur="500" fill="hold"/>
                                        <p:tgtEl>
                                          <p:spTgt spid="76807"/>
                                        </p:tgtEl>
                                        <p:attrNameLst>
                                          <p:attrName>ppt_x</p:attrName>
                                        </p:attrNameLst>
                                      </p:cBhvr>
                                      <p:tavLst>
                                        <p:tav tm="0">
                                          <p:val>
                                            <p:strVal val="#ppt_x"/>
                                          </p:val>
                                        </p:tav>
                                        <p:tav tm="100000">
                                          <p:val>
                                            <p:strVal val="#ppt_x"/>
                                          </p:val>
                                        </p:tav>
                                      </p:tavLst>
                                    </p:anim>
                                    <p:anim calcmode="lin" valueType="num">
                                      <p:cBhvr additive="base">
                                        <p:cTn id="12" dur="500" fill="hold"/>
                                        <p:tgtEl>
                                          <p:spTgt spid="7680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148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2"/>
                </p:tgtEl>
              </p:cMediaNode>
            </p:audio>
          </p:childTnLst>
        </p:cTn>
      </p:par>
    </p:tnLst>
    <p:bldLst>
      <p:bldP spid="76805" grpId="0" build="p"/>
      <p:bldP spid="7680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lnSpc>
                <a:spcPct val="115000"/>
              </a:lnSpc>
              <a:spcBef>
                <a:spcPts val="0"/>
              </a:spcBef>
              <a:spcAft>
                <a:spcPts val="0"/>
              </a:spcAft>
              <a:buFont typeface="Wingdings 3" pitchFamily="18" charset="2"/>
              <a:buNone/>
              <a:defRPr/>
            </a:pPr>
            <a:r>
              <a:rPr lang="en-US" b="1" dirty="0" smtClean="0">
                <a:ea typeface="+mn-ea"/>
              </a:rPr>
              <a:t>2. </a:t>
            </a:r>
            <a:r>
              <a:rPr lang="en-US" sz="2800" dirty="0" smtClean="0">
                <a:latin typeface="Calibri"/>
                <a:ea typeface="Calibri"/>
                <a:cs typeface="Times New Roman"/>
              </a:rPr>
              <a:t>A UPIC Internship, like a co-op, encompasses a long-term plan.</a:t>
            </a:r>
          </a:p>
          <a:p>
            <a:pPr marL="457200" lvl="1" indent="0" algn="ctr">
              <a:lnSpc>
                <a:spcPct val="115000"/>
              </a:lnSpc>
              <a:spcBef>
                <a:spcPts val="0"/>
              </a:spcBef>
              <a:spcAft>
                <a:spcPts val="0"/>
              </a:spcAft>
              <a:buFont typeface="Verdana" pitchFamily="34" charset="0"/>
              <a:buNone/>
              <a:defRPr/>
            </a:pPr>
            <a:endParaRPr lang="en-US" sz="2400" b="1" dirty="0">
              <a:latin typeface="Calibri"/>
              <a:ea typeface="Calibri"/>
              <a:cs typeface="Times New Roman"/>
            </a:endParaRPr>
          </a:p>
          <a:p>
            <a:pPr marL="457200" lvl="1" indent="0" algn="ctr">
              <a:lnSpc>
                <a:spcPct val="115000"/>
              </a:lnSpc>
              <a:spcBef>
                <a:spcPts val="0"/>
              </a:spcBef>
              <a:spcAft>
                <a:spcPts val="0"/>
              </a:spcAft>
              <a:buFont typeface="Verdana" pitchFamily="34" charset="0"/>
              <a:buNone/>
              <a:defRPr/>
            </a:pPr>
            <a:r>
              <a:rPr lang="en-US" dirty="0">
                <a:ea typeface="+mn-ea"/>
              </a:rPr>
              <a:t>A. True</a:t>
            </a:r>
          </a:p>
          <a:p>
            <a:pPr marL="457200" lvl="1" indent="0" algn="ctr">
              <a:lnSpc>
                <a:spcPct val="115000"/>
              </a:lnSpc>
              <a:spcBef>
                <a:spcPts val="0"/>
              </a:spcBef>
              <a:spcAft>
                <a:spcPts val="1000"/>
              </a:spcAft>
              <a:buFont typeface="Verdana" pitchFamily="34" charset="0"/>
              <a:buNone/>
              <a:defRPr/>
            </a:pPr>
            <a:endParaRPr lang="en-US" dirty="0">
              <a:ea typeface="+mn-ea"/>
            </a:endParaRPr>
          </a:p>
          <a:p>
            <a:pPr marL="457200" lvl="1" indent="0" algn="ctr">
              <a:lnSpc>
                <a:spcPct val="115000"/>
              </a:lnSpc>
              <a:spcBef>
                <a:spcPts val="0"/>
              </a:spcBef>
              <a:spcAft>
                <a:spcPts val="1000"/>
              </a:spcAft>
              <a:buFont typeface="Verdana" pitchFamily="34" charset="0"/>
              <a:buNone/>
              <a:defRPr/>
            </a:pPr>
            <a:r>
              <a:rPr lang="en-US" dirty="0">
                <a:ea typeface="+mn-ea"/>
              </a:rPr>
              <a:t>B. False</a:t>
            </a:r>
          </a:p>
          <a:p>
            <a:pPr>
              <a:buFont typeface="Wingdings 3" pitchFamily="18" charset="2"/>
              <a:buChar char=""/>
              <a:defRPr/>
            </a:pPr>
            <a:endParaRPr lang="en-US" b="1" dirty="0">
              <a:ea typeface="+mn-ea"/>
            </a:endParaRPr>
          </a:p>
        </p:txBody>
      </p:sp>
      <p:sp>
        <p:nvSpPr>
          <p:cNvPr id="3" name="Title 2"/>
          <p:cNvSpPr>
            <a:spLocks noGrp="1"/>
          </p:cNvSpPr>
          <p:nvPr>
            <p:ph type="title"/>
          </p:nvPr>
        </p:nvSpPr>
        <p:spPr/>
        <p:txBody>
          <a:bodyPr/>
          <a:lstStyle/>
          <a:p>
            <a:pPr algn="ctr">
              <a:defRPr/>
            </a:pPr>
            <a:r>
              <a:rPr lang="en-US" dirty="0" smtClean="0">
                <a:ea typeface="+mj-ea"/>
              </a:rPr>
              <a:t>Second Rotation Intern Quiz</a:t>
            </a:r>
            <a:endParaRPr lang="en-US" dirty="0">
              <a:ea typeface="+mj-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lgn="ctr">
              <a:buFont typeface="Wingdings 3" pitchFamily="18" charset="2"/>
              <a:buNone/>
              <a:defRPr/>
            </a:pPr>
            <a:r>
              <a:rPr lang="en-US" dirty="0" smtClean="0">
                <a:ea typeface="+mn-ea"/>
              </a:rPr>
              <a:t>3</a:t>
            </a:r>
            <a:r>
              <a:rPr lang="en-US" dirty="0">
                <a:ea typeface="+mn-ea"/>
              </a:rPr>
              <a:t>. UPIC Internships are always paid, unlike other types of internships which may be unpaid.</a:t>
            </a:r>
          </a:p>
          <a:p>
            <a:pPr lvl="1" algn="ctr">
              <a:buFont typeface="Verdana" pitchFamily="34" charset="0"/>
              <a:buChar char="◦"/>
              <a:defRPr/>
            </a:pPr>
            <a:endParaRPr lang="en-US" sz="2400" dirty="0" smtClean="0">
              <a:ea typeface="+mn-ea"/>
            </a:endParaRPr>
          </a:p>
          <a:p>
            <a:pPr marL="392113" lvl="1" indent="0" algn="ctr">
              <a:buFont typeface="Verdana" pitchFamily="34" charset="0"/>
              <a:buNone/>
              <a:defRPr/>
            </a:pPr>
            <a:r>
              <a:rPr lang="en-US" dirty="0">
                <a:ea typeface="+mn-ea"/>
              </a:rPr>
              <a:t>A. True</a:t>
            </a:r>
          </a:p>
          <a:p>
            <a:pPr lvl="1" algn="ctr">
              <a:buFont typeface="Verdana" pitchFamily="34" charset="0"/>
              <a:buChar char="◦"/>
              <a:defRPr/>
            </a:pPr>
            <a:endParaRPr lang="en-US" dirty="0">
              <a:ea typeface="+mn-ea"/>
            </a:endParaRPr>
          </a:p>
          <a:p>
            <a:pPr marL="392113" lvl="1" indent="0" algn="ctr">
              <a:buFont typeface="Verdana" pitchFamily="34" charset="0"/>
              <a:buNone/>
              <a:defRPr/>
            </a:pPr>
            <a:r>
              <a:rPr lang="en-US" dirty="0">
                <a:ea typeface="+mn-ea"/>
              </a:rPr>
              <a:t>B. False</a:t>
            </a:r>
          </a:p>
          <a:p>
            <a:pPr>
              <a:buFont typeface="Wingdings 3" pitchFamily="18" charset="2"/>
              <a:buChar char=""/>
              <a:defRPr/>
            </a:pPr>
            <a:endParaRPr lang="en-US" dirty="0">
              <a:ea typeface="+mn-ea"/>
            </a:endParaRPr>
          </a:p>
        </p:txBody>
      </p:sp>
      <p:sp>
        <p:nvSpPr>
          <p:cNvPr id="3" name="Title 2"/>
          <p:cNvSpPr>
            <a:spLocks noGrp="1"/>
          </p:cNvSpPr>
          <p:nvPr>
            <p:ph type="title"/>
          </p:nvPr>
        </p:nvSpPr>
        <p:spPr/>
        <p:txBody>
          <a:bodyPr/>
          <a:lstStyle/>
          <a:p>
            <a:pPr algn="ctr">
              <a:defRPr/>
            </a:pPr>
            <a:r>
              <a:rPr lang="en-US" dirty="0" smtClean="0">
                <a:ea typeface="+mj-ea"/>
              </a:rPr>
              <a:t>Second Rotation Intern Quiz</a:t>
            </a:r>
            <a:endParaRPr lang="en-US" dirty="0">
              <a:ea typeface="+mj-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lgn="ctr">
              <a:buFont typeface="Wingdings 3" pitchFamily="18" charset="2"/>
              <a:buNone/>
              <a:defRPr/>
            </a:pPr>
            <a:r>
              <a:rPr lang="en-US" dirty="0" smtClean="0">
                <a:ea typeface="+mn-ea"/>
              </a:rPr>
              <a:t>4. </a:t>
            </a:r>
            <a:r>
              <a:rPr lang="en-US" dirty="0">
                <a:ea typeface="+mn-ea"/>
              </a:rPr>
              <a:t>Part-time Internships must total at least ___ hours, while Full-time internships must total ___ hours per semester. </a:t>
            </a:r>
          </a:p>
          <a:p>
            <a:pPr algn="ctr">
              <a:buFont typeface="Wingdings 3" pitchFamily="18" charset="2"/>
              <a:buChar char=""/>
              <a:defRPr/>
            </a:pPr>
            <a:endParaRPr lang="en-US" dirty="0">
              <a:ea typeface="+mn-ea"/>
            </a:endParaRPr>
          </a:p>
          <a:p>
            <a:pPr marL="109537" indent="0" algn="ctr">
              <a:buFont typeface="Wingdings 3" pitchFamily="18" charset="2"/>
              <a:buNone/>
              <a:defRPr/>
            </a:pPr>
            <a:r>
              <a:rPr lang="en-US" dirty="0">
                <a:ea typeface="+mn-ea"/>
              </a:rPr>
              <a:t>A. 125, 440</a:t>
            </a:r>
          </a:p>
          <a:p>
            <a:pPr marL="109537" indent="0" algn="ctr">
              <a:buFont typeface="Wingdings 3" pitchFamily="18" charset="2"/>
              <a:buNone/>
              <a:defRPr/>
            </a:pPr>
            <a:r>
              <a:rPr lang="en-US" dirty="0">
                <a:ea typeface="+mn-ea"/>
              </a:rPr>
              <a:t>B. 210, 375</a:t>
            </a:r>
          </a:p>
          <a:p>
            <a:pPr marL="109537" indent="0" algn="ctr">
              <a:buFont typeface="Wingdings 3" pitchFamily="18" charset="2"/>
              <a:buNone/>
              <a:defRPr/>
            </a:pPr>
            <a:r>
              <a:rPr lang="en-US" dirty="0">
                <a:ea typeface="+mn-ea"/>
              </a:rPr>
              <a:t>C.250, 460</a:t>
            </a:r>
          </a:p>
          <a:p>
            <a:pPr marL="109537" indent="0" algn="ctr">
              <a:buFont typeface="Wingdings 3" pitchFamily="18" charset="2"/>
              <a:buNone/>
              <a:defRPr/>
            </a:pPr>
            <a:r>
              <a:rPr lang="en-US" dirty="0">
                <a:ea typeface="+mn-ea"/>
              </a:rPr>
              <a:t>D.160, 320 </a:t>
            </a:r>
          </a:p>
          <a:p>
            <a:pPr>
              <a:buFont typeface="Wingdings 3" pitchFamily="18" charset="2"/>
              <a:buChar char=""/>
              <a:defRPr/>
            </a:pPr>
            <a:endParaRPr lang="en-US" dirty="0">
              <a:ea typeface="+mn-ea"/>
            </a:endParaRPr>
          </a:p>
        </p:txBody>
      </p:sp>
      <p:sp>
        <p:nvSpPr>
          <p:cNvPr id="3" name="Title 2"/>
          <p:cNvSpPr>
            <a:spLocks noGrp="1"/>
          </p:cNvSpPr>
          <p:nvPr>
            <p:ph type="title"/>
          </p:nvPr>
        </p:nvSpPr>
        <p:spPr/>
        <p:txBody>
          <a:bodyPr/>
          <a:lstStyle/>
          <a:p>
            <a:pPr algn="ctr">
              <a:defRPr/>
            </a:pPr>
            <a:r>
              <a:rPr lang="en-US" dirty="0" smtClean="0">
                <a:ea typeface="+mj-ea"/>
              </a:rPr>
              <a:t>Second Rotation Intern Quiz</a:t>
            </a:r>
            <a:endParaRPr lang="en-US" dirty="0">
              <a:ea typeface="+mj-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lgn="ctr">
              <a:buFont typeface="Wingdings 3" pitchFamily="18" charset="2"/>
              <a:buNone/>
              <a:defRPr/>
            </a:pPr>
            <a:r>
              <a:rPr lang="en-US" dirty="0">
                <a:ea typeface="+mn-ea"/>
              </a:rPr>
              <a:t>5. As far as grading for a UPIC Internship, all interns will receive:</a:t>
            </a:r>
          </a:p>
          <a:p>
            <a:pPr lvl="1" algn="ctr">
              <a:buFont typeface="Verdana" pitchFamily="34" charset="0"/>
              <a:buChar char="◦"/>
              <a:defRPr/>
            </a:pPr>
            <a:endParaRPr lang="en-US" dirty="0">
              <a:ea typeface="+mn-ea"/>
            </a:endParaRPr>
          </a:p>
          <a:p>
            <a:pPr marL="392113" lvl="1" indent="0">
              <a:buFont typeface="Verdana" pitchFamily="34" charset="0"/>
              <a:buNone/>
              <a:defRPr/>
            </a:pPr>
            <a:r>
              <a:rPr lang="en-US" dirty="0" smtClean="0">
                <a:ea typeface="+mn-ea"/>
              </a:rPr>
              <a:t>A</a:t>
            </a:r>
            <a:r>
              <a:rPr lang="en-US" dirty="0">
                <a:ea typeface="+mn-ea"/>
              </a:rPr>
              <a:t>. A letter grade that affects their GPR and academic standing</a:t>
            </a:r>
          </a:p>
          <a:p>
            <a:pPr marL="392113" lvl="1" indent="0">
              <a:buFont typeface="Verdana" pitchFamily="34" charset="0"/>
              <a:buNone/>
              <a:defRPr/>
            </a:pPr>
            <a:r>
              <a:rPr lang="en-US" dirty="0" smtClean="0">
                <a:ea typeface="+mn-ea"/>
              </a:rPr>
              <a:t>B</a:t>
            </a:r>
            <a:r>
              <a:rPr lang="en-US" dirty="0">
                <a:ea typeface="+mn-ea"/>
              </a:rPr>
              <a:t>. Academic notation of the internship</a:t>
            </a:r>
          </a:p>
          <a:p>
            <a:pPr marL="392113" lvl="1" indent="0">
              <a:buFont typeface="Verdana" pitchFamily="34" charset="0"/>
              <a:buNone/>
              <a:defRPr/>
            </a:pPr>
            <a:r>
              <a:rPr lang="en-US" dirty="0" smtClean="0">
                <a:ea typeface="+mn-ea"/>
              </a:rPr>
              <a:t>C</a:t>
            </a:r>
            <a:r>
              <a:rPr lang="en-US" dirty="0">
                <a:ea typeface="+mn-ea"/>
              </a:rPr>
              <a:t>. Pass/Fail </a:t>
            </a:r>
            <a:r>
              <a:rPr lang="en-US" dirty="0" smtClean="0">
                <a:ea typeface="+mn-ea"/>
              </a:rPr>
              <a:t>notation</a:t>
            </a:r>
          </a:p>
          <a:p>
            <a:pPr marL="392113" lvl="1" indent="0">
              <a:buFont typeface="Verdana" pitchFamily="34" charset="0"/>
              <a:buNone/>
              <a:defRPr/>
            </a:pPr>
            <a:r>
              <a:rPr lang="en-US" dirty="0" smtClean="0">
                <a:ea typeface="+mn-ea"/>
              </a:rPr>
              <a:t>D</a:t>
            </a:r>
            <a:r>
              <a:rPr lang="en-US" dirty="0">
                <a:ea typeface="+mn-ea"/>
              </a:rPr>
              <a:t>. All of the above</a:t>
            </a:r>
          </a:p>
          <a:p>
            <a:pPr marL="392113" lvl="1" indent="0">
              <a:buFont typeface="Verdana" pitchFamily="34" charset="0"/>
              <a:buNone/>
              <a:defRPr/>
            </a:pPr>
            <a:r>
              <a:rPr lang="en-US" dirty="0" smtClean="0">
                <a:ea typeface="+mn-ea"/>
              </a:rPr>
              <a:t>E</a:t>
            </a:r>
            <a:r>
              <a:rPr lang="en-US" dirty="0">
                <a:ea typeface="+mn-ea"/>
              </a:rPr>
              <a:t>. B and C only </a:t>
            </a:r>
          </a:p>
          <a:p>
            <a:pPr>
              <a:buFont typeface="Wingdings 3" pitchFamily="18" charset="2"/>
              <a:buChar char=""/>
              <a:defRPr/>
            </a:pPr>
            <a:endParaRPr lang="en-US" dirty="0">
              <a:ea typeface="+mn-ea"/>
            </a:endParaRPr>
          </a:p>
        </p:txBody>
      </p:sp>
      <p:sp>
        <p:nvSpPr>
          <p:cNvPr id="3" name="Title 2"/>
          <p:cNvSpPr>
            <a:spLocks noGrp="1"/>
          </p:cNvSpPr>
          <p:nvPr>
            <p:ph type="title"/>
          </p:nvPr>
        </p:nvSpPr>
        <p:spPr/>
        <p:txBody>
          <a:bodyPr/>
          <a:lstStyle/>
          <a:p>
            <a:pPr algn="ctr">
              <a:defRPr/>
            </a:pPr>
            <a:r>
              <a:rPr lang="en-US" dirty="0" smtClean="0">
                <a:ea typeface="+mj-ea"/>
              </a:rPr>
              <a:t>Second Rotation Intern Quiz</a:t>
            </a:r>
            <a:endParaRPr lang="en-US" dirty="0">
              <a:ea typeface="+mj-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lgn="ctr">
              <a:buFont typeface="Wingdings 3" pitchFamily="18" charset="2"/>
              <a:buNone/>
              <a:defRPr/>
            </a:pPr>
            <a:r>
              <a:rPr lang="en-US" dirty="0" smtClean="0">
                <a:ea typeface="+mn-ea"/>
              </a:rPr>
              <a:t>6. </a:t>
            </a:r>
            <a:r>
              <a:rPr lang="en-US" dirty="0">
                <a:ea typeface="+mn-ea"/>
              </a:rPr>
              <a:t>Which of the following is NOT something to do during the first few weeks at your internship?</a:t>
            </a:r>
          </a:p>
          <a:p>
            <a:pPr lvl="1" algn="ctr">
              <a:buFont typeface="Verdana" pitchFamily="34" charset="0"/>
              <a:buChar char="◦"/>
              <a:defRPr/>
            </a:pPr>
            <a:endParaRPr lang="en-US" sz="2400" dirty="0" smtClean="0">
              <a:ea typeface="+mn-ea"/>
            </a:endParaRPr>
          </a:p>
          <a:p>
            <a:pPr marL="392113" lvl="1" indent="0">
              <a:buFont typeface="Verdana" pitchFamily="34" charset="0"/>
              <a:buNone/>
              <a:defRPr/>
            </a:pPr>
            <a:r>
              <a:rPr lang="en-US" sz="2400" dirty="0" smtClean="0">
                <a:ea typeface="+mn-ea"/>
              </a:rPr>
              <a:t>A. Learn </a:t>
            </a:r>
            <a:r>
              <a:rPr lang="en-US" sz="2400" dirty="0">
                <a:ea typeface="+mn-ea"/>
              </a:rPr>
              <a:t>as much as possible</a:t>
            </a:r>
          </a:p>
          <a:p>
            <a:pPr marL="392113" lvl="1" indent="0">
              <a:buFont typeface="Verdana" pitchFamily="34" charset="0"/>
              <a:buNone/>
              <a:defRPr/>
            </a:pPr>
            <a:r>
              <a:rPr lang="en-US" sz="2400" dirty="0" smtClean="0">
                <a:ea typeface="+mn-ea"/>
              </a:rPr>
              <a:t>B. Act </a:t>
            </a:r>
            <a:r>
              <a:rPr lang="en-US" sz="2400" dirty="0">
                <a:ea typeface="+mn-ea"/>
              </a:rPr>
              <a:t>like you already know everything</a:t>
            </a:r>
          </a:p>
          <a:p>
            <a:pPr marL="392113" lvl="1" indent="0">
              <a:buFont typeface="Verdana" pitchFamily="34" charset="0"/>
              <a:buNone/>
              <a:defRPr/>
            </a:pPr>
            <a:r>
              <a:rPr lang="en-US" sz="2400" dirty="0" smtClean="0">
                <a:ea typeface="+mn-ea"/>
              </a:rPr>
              <a:t>C. Contribute </a:t>
            </a:r>
            <a:r>
              <a:rPr lang="en-US" sz="2400" dirty="0">
                <a:ea typeface="+mn-ea"/>
              </a:rPr>
              <a:t>to teams</a:t>
            </a:r>
          </a:p>
          <a:p>
            <a:pPr marL="392113" lvl="1" indent="0">
              <a:buFont typeface="Verdana" pitchFamily="34" charset="0"/>
              <a:buNone/>
              <a:defRPr/>
            </a:pPr>
            <a:r>
              <a:rPr lang="en-US" sz="2400" dirty="0" smtClean="0">
                <a:ea typeface="+mn-ea"/>
              </a:rPr>
              <a:t>D. Respect </a:t>
            </a:r>
            <a:r>
              <a:rPr lang="en-US" sz="2400" dirty="0">
                <a:ea typeface="+mn-ea"/>
              </a:rPr>
              <a:t>the experience of others</a:t>
            </a:r>
          </a:p>
          <a:p>
            <a:pPr>
              <a:buFont typeface="Wingdings 3" pitchFamily="18" charset="2"/>
              <a:buChar char=""/>
              <a:defRPr/>
            </a:pPr>
            <a:endParaRPr lang="en-US" dirty="0">
              <a:ea typeface="+mn-ea"/>
            </a:endParaRPr>
          </a:p>
        </p:txBody>
      </p:sp>
      <p:sp>
        <p:nvSpPr>
          <p:cNvPr id="3" name="Title 2"/>
          <p:cNvSpPr>
            <a:spLocks noGrp="1"/>
          </p:cNvSpPr>
          <p:nvPr>
            <p:ph type="title"/>
          </p:nvPr>
        </p:nvSpPr>
        <p:spPr/>
        <p:txBody>
          <a:bodyPr/>
          <a:lstStyle/>
          <a:p>
            <a:pPr algn="ctr">
              <a:defRPr/>
            </a:pPr>
            <a:r>
              <a:rPr lang="en-US" dirty="0" smtClean="0">
                <a:ea typeface="+mj-ea"/>
              </a:rPr>
              <a:t>Second Rotation Intern Quiz</a:t>
            </a:r>
            <a:endParaRPr lang="en-US" dirty="0">
              <a:ea typeface="+mj-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lnSpc>
                <a:spcPct val="115000"/>
              </a:lnSpc>
              <a:spcBef>
                <a:spcPts val="0"/>
              </a:spcBef>
              <a:spcAft>
                <a:spcPts val="0"/>
              </a:spcAft>
              <a:buFont typeface="Wingdings 3" pitchFamily="18" charset="2"/>
              <a:buNone/>
              <a:defRPr/>
            </a:pPr>
            <a:r>
              <a:rPr lang="en-US" dirty="0" smtClean="0">
                <a:ea typeface="+mn-ea"/>
              </a:rPr>
              <a:t>7. </a:t>
            </a:r>
            <a:r>
              <a:rPr lang="en-US" sz="2800" dirty="0" smtClean="0">
                <a:latin typeface="Calibri"/>
                <a:ea typeface="Calibri"/>
                <a:cs typeface="Times New Roman"/>
              </a:rPr>
              <a:t>Which of the following should become part of your work style at your internship?</a:t>
            </a:r>
          </a:p>
          <a:p>
            <a:pPr marL="457200" lvl="1" indent="0" algn="ctr">
              <a:lnSpc>
                <a:spcPct val="115000"/>
              </a:lnSpc>
              <a:spcBef>
                <a:spcPts val="0"/>
              </a:spcBef>
              <a:spcAft>
                <a:spcPts val="0"/>
              </a:spcAft>
              <a:buFont typeface="Verdana" pitchFamily="34" charset="0"/>
              <a:buNone/>
              <a:defRPr/>
            </a:pPr>
            <a:endParaRPr lang="en-US" dirty="0" smtClean="0">
              <a:ea typeface="+mn-ea"/>
            </a:endParaRPr>
          </a:p>
          <a:p>
            <a:pPr marL="457200" lvl="1" indent="0">
              <a:lnSpc>
                <a:spcPct val="115000"/>
              </a:lnSpc>
              <a:spcBef>
                <a:spcPts val="0"/>
              </a:spcBef>
              <a:spcAft>
                <a:spcPts val="0"/>
              </a:spcAft>
              <a:buFont typeface="Verdana" pitchFamily="34" charset="0"/>
              <a:buNone/>
              <a:defRPr/>
            </a:pPr>
            <a:r>
              <a:rPr lang="en-US" dirty="0" smtClean="0">
                <a:ea typeface="+mn-ea"/>
              </a:rPr>
              <a:t>A</a:t>
            </a:r>
            <a:r>
              <a:rPr lang="en-US" dirty="0">
                <a:ea typeface="+mn-ea"/>
              </a:rPr>
              <a:t>. Adopting the right attitude</a:t>
            </a:r>
          </a:p>
          <a:p>
            <a:pPr marL="457200" lvl="1" indent="0">
              <a:lnSpc>
                <a:spcPct val="115000"/>
              </a:lnSpc>
              <a:spcBef>
                <a:spcPts val="0"/>
              </a:spcBef>
              <a:spcAft>
                <a:spcPts val="0"/>
              </a:spcAft>
              <a:buFont typeface="Verdana" pitchFamily="34" charset="0"/>
              <a:buNone/>
              <a:defRPr/>
            </a:pPr>
            <a:endParaRPr lang="en-US" dirty="0" smtClean="0">
              <a:ea typeface="+mn-ea"/>
            </a:endParaRPr>
          </a:p>
          <a:p>
            <a:pPr marL="457200" lvl="1" indent="0">
              <a:lnSpc>
                <a:spcPct val="115000"/>
              </a:lnSpc>
              <a:spcBef>
                <a:spcPts val="0"/>
              </a:spcBef>
              <a:spcAft>
                <a:spcPts val="0"/>
              </a:spcAft>
              <a:buFont typeface="Verdana" pitchFamily="34" charset="0"/>
              <a:buNone/>
              <a:defRPr/>
            </a:pPr>
            <a:r>
              <a:rPr lang="en-US" dirty="0" smtClean="0">
                <a:ea typeface="+mn-ea"/>
              </a:rPr>
              <a:t>B</a:t>
            </a:r>
            <a:r>
              <a:rPr lang="en-US" dirty="0">
                <a:ea typeface="+mn-ea"/>
              </a:rPr>
              <a:t>. Asking for help</a:t>
            </a:r>
          </a:p>
          <a:p>
            <a:pPr marL="457200" lvl="1" indent="0">
              <a:lnSpc>
                <a:spcPct val="115000"/>
              </a:lnSpc>
              <a:spcBef>
                <a:spcPts val="0"/>
              </a:spcBef>
              <a:spcAft>
                <a:spcPts val="0"/>
              </a:spcAft>
              <a:buFont typeface="Verdana" pitchFamily="34" charset="0"/>
              <a:buNone/>
              <a:defRPr/>
            </a:pPr>
            <a:endParaRPr lang="en-US" dirty="0" smtClean="0">
              <a:ea typeface="+mn-ea"/>
            </a:endParaRPr>
          </a:p>
          <a:p>
            <a:pPr marL="457200" lvl="1" indent="0">
              <a:lnSpc>
                <a:spcPct val="115000"/>
              </a:lnSpc>
              <a:spcBef>
                <a:spcPts val="0"/>
              </a:spcBef>
              <a:spcAft>
                <a:spcPts val="0"/>
              </a:spcAft>
              <a:buFont typeface="Verdana" pitchFamily="34" charset="0"/>
              <a:buNone/>
              <a:defRPr/>
            </a:pPr>
            <a:r>
              <a:rPr lang="en-US" dirty="0" smtClean="0">
                <a:ea typeface="+mn-ea"/>
              </a:rPr>
              <a:t>C</a:t>
            </a:r>
            <a:r>
              <a:rPr lang="en-US" dirty="0">
                <a:ea typeface="+mn-ea"/>
              </a:rPr>
              <a:t>. Taking initiative </a:t>
            </a:r>
          </a:p>
          <a:p>
            <a:pPr marL="457200" lvl="1" indent="0">
              <a:lnSpc>
                <a:spcPct val="115000"/>
              </a:lnSpc>
              <a:spcBef>
                <a:spcPts val="0"/>
              </a:spcBef>
              <a:spcAft>
                <a:spcPts val="1000"/>
              </a:spcAft>
              <a:buFont typeface="Verdana" pitchFamily="34" charset="0"/>
              <a:buNone/>
              <a:defRPr/>
            </a:pPr>
            <a:endParaRPr lang="en-US" dirty="0" smtClean="0">
              <a:ea typeface="+mn-ea"/>
            </a:endParaRPr>
          </a:p>
          <a:p>
            <a:pPr marL="457200" lvl="1" indent="0">
              <a:lnSpc>
                <a:spcPct val="115000"/>
              </a:lnSpc>
              <a:spcBef>
                <a:spcPts val="0"/>
              </a:spcBef>
              <a:spcAft>
                <a:spcPts val="1000"/>
              </a:spcAft>
              <a:buFont typeface="Verdana" pitchFamily="34" charset="0"/>
              <a:buNone/>
              <a:defRPr/>
            </a:pPr>
            <a:r>
              <a:rPr lang="en-US" dirty="0" smtClean="0">
                <a:ea typeface="+mn-ea"/>
              </a:rPr>
              <a:t>D</a:t>
            </a:r>
            <a:r>
              <a:rPr lang="en-US" dirty="0">
                <a:ea typeface="+mn-ea"/>
              </a:rPr>
              <a:t>. All of the above  </a:t>
            </a:r>
          </a:p>
          <a:p>
            <a:pPr>
              <a:buFont typeface="Wingdings 3" pitchFamily="18" charset="2"/>
              <a:buChar char=""/>
              <a:defRPr/>
            </a:pPr>
            <a:endParaRPr lang="en-US" dirty="0">
              <a:ea typeface="+mn-ea"/>
            </a:endParaRPr>
          </a:p>
        </p:txBody>
      </p:sp>
      <p:sp>
        <p:nvSpPr>
          <p:cNvPr id="3" name="Title 2"/>
          <p:cNvSpPr>
            <a:spLocks noGrp="1"/>
          </p:cNvSpPr>
          <p:nvPr>
            <p:ph type="title"/>
          </p:nvPr>
        </p:nvSpPr>
        <p:spPr/>
        <p:txBody>
          <a:bodyPr/>
          <a:lstStyle/>
          <a:p>
            <a:pPr algn="ctr">
              <a:defRPr/>
            </a:pPr>
            <a:r>
              <a:rPr lang="en-US" dirty="0" smtClean="0">
                <a:ea typeface="+mj-ea"/>
              </a:rPr>
              <a:t>Second Rotation Intern Quiz</a:t>
            </a:r>
            <a:endParaRPr lang="en-US" dirty="0">
              <a:ea typeface="+mj-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lnSpc>
                <a:spcPct val="115000"/>
              </a:lnSpc>
              <a:spcBef>
                <a:spcPts val="0"/>
              </a:spcBef>
              <a:spcAft>
                <a:spcPts val="0"/>
              </a:spcAft>
              <a:buFont typeface="Wingdings 3" pitchFamily="18" charset="2"/>
              <a:buNone/>
              <a:defRPr/>
            </a:pPr>
            <a:r>
              <a:rPr lang="en-US" dirty="0" smtClean="0">
                <a:ea typeface="+mn-ea"/>
              </a:rPr>
              <a:t>8. </a:t>
            </a:r>
            <a:r>
              <a:rPr lang="en-US" sz="2800" dirty="0" smtClean="0">
                <a:latin typeface="Calibri"/>
                <a:ea typeface="Calibri"/>
                <a:cs typeface="Times New Roman"/>
              </a:rPr>
              <a:t>Learning about the corporate culture as well as your particular role within the work area is an important part of your internship experience:</a:t>
            </a:r>
          </a:p>
          <a:p>
            <a:pPr marL="457200" lvl="1" indent="0" algn="ctr">
              <a:lnSpc>
                <a:spcPct val="115000"/>
              </a:lnSpc>
              <a:spcBef>
                <a:spcPts val="0"/>
              </a:spcBef>
              <a:spcAft>
                <a:spcPts val="0"/>
              </a:spcAft>
              <a:buFont typeface="Verdana" pitchFamily="34" charset="0"/>
              <a:buNone/>
              <a:defRPr/>
            </a:pPr>
            <a:endParaRPr lang="en-US" dirty="0" smtClean="0">
              <a:ea typeface="+mn-ea"/>
            </a:endParaRPr>
          </a:p>
          <a:p>
            <a:pPr marL="457200" lvl="1" indent="0" algn="ctr">
              <a:lnSpc>
                <a:spcPct val="115000"/>
              </a:lnSpc>
              <a:spcBef>
                <a:spcPts val="0"/>
              </a:spcBef>
              <a:spcAft>
                <a:spcPts val="0"/>
              </a:spcAft>
              <a:buFont typeface="Verdana" pitchFamily="34" charset="0"/>
              <a:buNone/>
              <a:defRPr/>
            </a:pPr>
            <a:r>
              <a:rPr lang="en-US" dirty="0" smtClean="0">
                <a:ea typeface="+mn-ea"/>
              </a:rPr>
              <a:t>A. True</a:t>
            </a:r>
            <a:endParaRPr lang="en-US" dirty="0">
              <a:ea typeface="+mn-ea"/>
            </a:endParaRPr>
          </a:p>
          <a:p>
            <a:pPr marL="457200" lvl="1" indent="0" algn="ctr">
              <a:lnSpc>
                <a:spcPct val="115000"/>
              </a:lnSpc>
              <a:spcBef>
                <a:spcPts val="0"/>
              </a:spcBef>
              <a:spcAft>
                <a:spcPts val="1000"/>
              </a:spcAft>
              <a:buFont typeface="Verdana" pitchFamily="34" charset="0"/>
              <a:buNone/>
              <a:defRPr/>
            </a:pPr>
            <a:endParaRPr lang="en-US" dirty="0" smtClean="0">
              <a:ea typeface="+mn-ea"/>
            </a:endParaRPr>
          </a:p>
          <a:p>
            <a:pPr marL="457200" lvl="1" indent="0" algn="ctr">
              <a:lnSpc>
                <a:spcPct val="115000"/>
              </a:lnSpc>
              <a:spcBef>
                <a:spcPts val="0"/>
              </a:spcBef>
              <a:spcAft>
                <a:spcPts val="1000"/>
              </a:spcAft>
              <a:buFont typeface="Verdana" pitchFamily="34" charset="0"/>
              <a:buNone/>
              <a:defRPr/>
            </a:pPr>
            <a:r>
              <a:rPr lang="en-US" dirty="0" smtClean="0">
                <a:ea typeface="+mn-ea"/>
              </a:rPr>
              <a:t>B. False </a:t>
            </a:r>
            <a:endParaRPr lang="en-US" dirty="0">
              <a:ea typeface="+mn-ea"/>
            </a:endParaRPr>
          </a:p>
          <a:p>
            <a:pPr marL="109537" indent="0">
              <a:buFont typeface="Wingdings 3" pitchFamily="18" charset="2"/>
              <a:buNone/>
              <a:defRPr/>
            </a:pPr>
            <a:endParaRPr lang="en-US" dirty="0">
              <a:ea typeface="+mn-ea"/>
            </a:endParaRPr>
          </a:p>
        </p:txBody>
      </p:sp>
      <p:sp>
        <p:nvSpPr>
          <p:cNvPr id="3" name="Title 2"/>
          <p:cNvSpPr>
            <a:spLocks noGrp="1"/>
          </p:cNvSpPr>
          <p:nvPr>
            <p:ph type="title"/>
          </p:nvPr>
        </p:nvSpPr>
        <p:spPr/>
        <p:txBody>
          <a:bodyPr/>
          <a:lstStyle/>
          <a:p>
            <a:pPr algn="ctr">
              <a:defRPr/>
            </a:pPr>
            <a:r>
              <a:rPr lang="en-US" dirty="0" smtClean="0">
                <a:ea typeface="+mj-ea"/>
              </a:rPr>
              <a:t>Second Rotation Intern Quiz</a:t>
            </a:r>
            <a:endParaRPr lang="en-US" dirty="0">
              <a:ea typeface="+mj-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extLst/>
        </p:spPr>
        <p:txBody>
          <a:bodyPr/>
          <a:lstStyle/>
          <a:p>
            <a:pPr marL="0" indent="0" algn="ctr">
              <a:lnSpc>
                <a:spcPct val="115000"/>
              </a:lnSpc>
              <a:spcBef>
                <a:spcPts val="0"/>
              </a:spcBef>
              <a:spcAft>
                <a:spcPts val="0"/>
              </a:spcAft>
              <a:buFont typeface="Wingdings 3" pitchFamily="18" charset="2"/>
              <a:buNone/>
              <a:defRPr/>
            </a:pPr>
            <a:r>
              <a:rPr lang="en-US" dirty="0" smtClean="0">
                <a:ea typeface="+mn-ea"/>
              </a:rPr>
              <a:t>9. </a:t>
            </a:r>
            <a:r>
              <a:rPr lang="en-US" sz="2800" dirty="0" smtClean="0">
                <a:latin typeface="Calibri"/>
                <a:ea typeface="Calibri"/>
                <a:cs typeface="Times New Roman"/>
              </a:rPr>
              <a:t>You should not worry about keeping written documentation of your hours and notation of any meetings with your mentor. </a:t>
            </a:r>
          </a:p>
          <a:p>
            <a:pPr marL="457200" lvl="1" indent="0" algn="ctr">
              <a:lnSpc>
                <a:spcPct val="115000"/>
              </a:lnSpc>
              <a:spcBef>
                <a:spcPts val="0"/>
              </a:spcBef>
              <a:spcAft>
                <a:spcPts val="0"/>
              </a:spcAft>
              <a:buFont typeface="Verdana" pitchFamily="34" charset="0"/>
              <a:buNone/>
              <a:defRPr/>
            </a:pPr>
            <a:endParaRPr lang="en-US" dirty="0" smtClean="0">
              <a:ea typeface="+mn-ea"/>
            </a:endParaRPr>
          </a:p>
          <a:p>
            <a:pPr marL="457200" lvl="1" indent="0" algn="ctr">
              <a:lnSpc>
                <a:spcPct val="115000"/>
              </a:lnSpc>
              <a:spcBef>
                <a:spcPts val="0"/>
              </a:spcBef>
              <a:spcAft>
                <a:spcPts val="0"/>
              </a:spcAft>
              <a:buFont typeface="Verdana" pitchFamily="34" charset="0"/>
              <a:buNone/>
              <a:defRPr/>
            </a:pPr>
            <a:r>
              <a:rPr lang="en-US" dirty="0" smtClean="0">
                <a:ea typeface="+mn-ea"/>
              </a:rPr>
              <a:t>A</a:t>
            </a:r>
            <a:r>
              <a:rPr lang="en-US" dirty="0">
                <a:ea typeface="+mn-ea"/>
              </a:rPr>
              <a:t>. True </a:t>
            </a:r>
          </a:p>
          <a:p>
            <a:pPr marL="457200" lvl="1" indent="0" algn="ctr">
              <a:lnSpc>
                <a:spcPct val="115000"/>
              </a:lnSpc>
              <a:spcBef>
                <a:spcPts val="0"/>
              </a:spcBef>
              <a:spcAft>
                <a:spcPts val="1000"/>
              </a:spcAft>
              <a:buFont typeface="Verdana" pitchFamily="34" charset="0"/>
              <a:buNone/>
              <a:defRPr/>
            </a:pPr>
            <a:endParaRPr lang="en-US" dirty="0" smtClean="0">
              <a:ea typeface="+mn-ea"/>
            </a:endParaRPr>
          </a:p>
          <a:p>
            <a:pPr marL="457200" lvl="1" indent="0" algn="ctr">
              <a:lnSpc>
                <a:spcPct val="115000"/>
              </a:lnSpc>
              <a:spcBef>
                <a:spcPts val="0"/>
              </a:spcBef>
              <a:spcAft>
                <a:spcPts val="1000"/>
              </a:spcAft>
              <a:buFont typeface="Verdana" pitchFamily="34" charset="0"/>
              <a:buNone/>
              <a:defRPr/>
            </a:pPr>
            <a:r>
              <a:rPr lang="en-US" dirty="0" smtClean="0">
                <a:ea typeface="+mn-ea"/>
              </a:rPr>
              <a:t>B</a:t>
            </a:r>
            <a:r>
              <a:rPr lang="en-US" dirty="0">
                <a:ea typeface="+mn-ea"/>
              </a:rPr>
              <a:t>. False</a:t>
            </a:r>
            <a:r>
              <a:rPr lang="en-US" sz="2400" dirty="0" smtClean="0">
                <a:highlight>
                  <a:srgbClr val="FFFF00"/>
                </a:highlight>
                <a:latin typeface="Calibri"/>
                <a:ea typeface="Calibri"/>
                <a:cs typeface="Times New Roman"/>
              </a:rPr>
              <a:t> </a:t>
            </a:r>
            <a:endParaRPr lang="en-US" sz="2400" dirty="0" smtClean="0">
              <a:latin typeface="Calibri"/>
              <a:ea typeface="Calibri"/>
              <a:cs typeface="Times New Roman"/>
            </a:endParaRPr>
          </a:p>
          <a:p>
            <a:pPr marL="109537" indent="0">
              <a:buFont typeface="Wingdings 3" pitchFamily="18" charset="2"/>
              <a:buNone/>
              <a:defRPr/>
            </a:pPr>
            <a:endParaRPr lang="en-US" dirty="0">
              <a:ea typeface="+mn-ea"/>
            </a:endParaRPr>
          </a:p>
        </p:txBody>
      </p:sp>
      <p:sp>
        <p:nvSpPr>
          <p:cNvPr id="3" name="Title 2"/>
          <p:cNvSpPr>
            <a:spLocks noGrp="1"/>
          </p:cNvSpPr>
          <p:nvPr>
            <p:ph type="title"/>
          </p:nvPr>
        </p:nvSpPr>
        <p:spPr/>
        <p:txBody>
          <a:bodyPr/>
          <a:lstStyle/>
          <a:p>
            <a:pPr algn="ctr">
              <a:defRPr/>
            </a:pPr>
            <a:r>
              <a:rPr lang="en-US" dirty="0" smtClean="0">
                <a:ea typeface="+mj-ea"/>
              </a:rPr>
              <a:t>Second Rotation Intern Quiz</a:t>
            </a:r>
            <a:endParaRPr lang="en-US" dirty="0">
              <a:ea typeface="+mj-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lnSpc>
                <a:spcPct val="115000"/>
              </a:lnSpc>
              <a:spcBef>
                <a:spcPts val="0"/>
              </a:spcBef>
              <a:spcAft>
                <a:spcPts val="0"/>
              </a:spcAft>
              <a:buFont typeface="Wingdings 3" pitchFamily="18" charset="2"/>
              <a:buNone/>
              <a:defRPr/>
            </a:pPr>
            <a:r>
              <a:rPr lang="en-US" dirty="0" smtClean="0">
                <a:ea typeface="+mn-ea"/>
              </a:rPr>
              <a:t>10. </a:t>
            </a:r>
            <a:r>
              <a:rPr lang="en-US" sz="2800" dirty="0" smtClean="0">
                <a:latin typeface="Calibri"/>
                <a:ea typeface="Calibri"/>
                <a:cs typeface="Times New Roman"/>
              </a:rPr>
              <a:t>Employers see the UPIC Program as a way to recruit top-notch students for internships, and may possibly offer these students job opportunities upon graduation as well. </a:t>
            </a:r>
          </a:p>
          <a:p>
            <a:pPr marL="457200" lvl="1" indent="0" algn="ctr">
              <a:lnSpc>
                <a:spcPct val="115000"/>
              </a:lnSpc>
              <a:spcBef>
                <a:spcPts val="0"/>
              </a:spcBef>
              <a:spcAft>
                <a:spcPts val="0"/>
              </a:spcAft>
              <a:buFont typeface="Verdana" pitchFamily="34" charset="0"/>
              <a:buNone/>
              <a:defRPr/>
            </a:pPr>
            <a:endParaRPr lang="en-US" dirty="0" smtClean="0">
              <a:ea typeface="+mn-ea"/>
            </a:endParaRPr>
          </a:p>
          <a:p>
            <a:pPr marL="457200" lvl="1" indent="0" algn="ctr">
              <a:lnSpc>
                <a:spcPct val="115000"/>
              </a:lnSpc>
              <a:spcBef>
                <a:spcPts val="0"/>
              </a:spcBef>
              <a:spcAft>
                <a:spcPts val="0"/>
              </a:spcAft>
              <a:buFont typeface="Verdana" pitchFamily="34" charset="0"/>
              <a:buNone/>
              <a:defRPr/>
            </a:pPr>
            <a:r>
              <a:rPr lang="en-US" dirty="0" smtClean="0">
                <a:ea typeface="+mn-ea"/>
              </a:rPr>
              <a:t>A</a:t>
            </a:r>
            <a:r>
              <a:rPr lang="en-US" dirty="0">
                <a:ea typeface="+mn-ea"/>
              </a:rPr>
              <a:t>. True</a:t>
            </a:r>
          </a:p>
          <a:p>
            <a:pPr marL="457200" lvl="1" indent="0" algn="ctr">
              <a:lnSpc>
                <a:spcPct val="115000"/>
              </a:lnSpc>
              <a:spcBef>
                <a:spcPts val="0"/>
              </a:spcBef>
              <a:spcAft>
                <a:spcPts val="1000"/>
              </a:spcAft>
              <a:buFont typeface="Verdana" pitchFamily="34" charset="0"/>
              <a:buNone/>
              <a:defRPr/>
            </a:pPr>
            <a:endParaRPr lang="en-US" dirty="0" smtClean="0">
              <a:ea typeface="+mn-ea"/>
            </a:endParaRPr>
          </a:p>
          <a:p>
            <a:pPr marL="457200" lvl="1" indent="0" algn="ctr">
              <a:lnSpc>
                <a:spcPct val="115000"/>
              </a:lnSpc>
              <a:spcBef>
                <a:spcPts val="0"/>
              </a:spcBef>
              <a:spcAft>
                <a:spcPts val="1000"/>
              </a:spcAft>
              <a:buFont typeface="Verdana" pitchFamily="34" charset="0"/>
              <a:buNone/>
              <a:defRPr/>
            </a:pPr>
            <a:r>
              <a:rPr lang="en-US" dirty="0" smtClean="0">
                <a:ea typeface="+mn-ea"/>
              </a:rPr>
              <a:t>B</a:t>
            </a:r>
            <a:r>
              <a:rPr lang="en-US" dirty="0">
                <a:ea typeface="+mn-ea"/>
              </a:rPr>
              <a:t>. False </a:t>
            </a:r>
          </a:p>
          <a:p>
            <a:pPr marL="109537" indent="0">
              <a:buFont typeface="Wingdings 3" pitchFamily="18" charset="2"/>
              <a:buNone/>
              <a:defRPr/>
            </a:pPr>
            <a:endParaRPr lang="en-US" dirty="0">
              <a:ea typeface="+mn-ea"/>
            </a:endParaRPr>
          </a:p>
        </p:txBody>
      </p:sp>
      <p:sp>
        <p:nvSpPr>
          <p:cNvPr id="3" name="Title 2"/>
          <p:cNvSpPr>
            <a:spLocks noGrp="1"/>
          </p:cNvSpPr>
          <p:nvPr>
            <p:ph type="title"/>
          </p:nvPr>
        </p:nvSpPr>
        <p:spPr/>
        <p:txBody>
          <a:bodyPr/>
          <a:lstStyle/>
          <a:p>
            <a:pPr algn="ctr">
              <a:defRPr/>
            </a:pPr>
            <a:r>
              <a:rPr lang="en-US" dirty="0" smtClean="0">
                <a:ea typeface="+mj-ea"/>
              </a:rPr>
              <a:t>Second Rotation Intern Quiz</a:t>
            </a:r>
            <a:endParaRPr lang="en-US" dirty="0">
              <a:ea typeface="+mj-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fontAlgn="auto" hangingPunct="1">
              <a:spcAft>
                <a:spcPts val="0"/>
              </a:spcAft>
              <a:defRPr/>
            </a:pPr>
            <a:r>
              <a:rPr lang="en-US" dirty="0" smtClean="0">
                <a:solidFill>
                  <a:schemeClr val="accent1">
                    <a:lumMod val="60000"/>
                    <a:lumOff val="40000"/>
                  </a:schemeClr>
                </a:solidFill>
                <a:ea typeface="+mj-ea"/>
              </a:rPr>
              <a:t>THANK YOU!</a:t>
            </a:r>
          </a:p>
        </p:txBody>
      </p:sp>
      <p:sp>
        <p:nvSpPr>
          <p:cNvPr id="44035" name="Text Box 4"/>
          <p:cNvSpPr txBox="1">
            <a:spLocks noChangeArrowheads="1"/>
          </p:cNvSpPr>
          <p:nvPr/>
        </p:nvSpPr>
        <p:spPr bwMode="auto">
          <a:xfrm>
            <a:off x="669925" y="1689100"/>
            <a:ext cx="823118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pPr>
            <a:r>
              <a:rPr lang="en-US" sz="2800"/>
              <a:t>Best of luck in your internship experience.</a:t>
            </a:r>
          </a:p>
          <a:p>
            <a:pPr algn="ctr">
              <a:spcBef>
                <a:spcPct val="50000"/>
              </a:spcBef>
            </a:pPr>
            <a:endParaRPr lang="en-US" sz="2800"/>
          </a:p>
          <a:p>
            <a:pPr algn="ctr">
              <a:spcBef>
                <a:spcPct val="50000"/>
              </a:spcBef>
            </a:pPr>
            <a:r>
              <a:rPr lang="en-US" sz="2800"/>
              <a:t>Please do not hesitate to contact us with any questions or concerns you may have.  </a:t>
            </a:r>
          </a:p>
          <a:p>
            <a:pPr algn="ctr">
              <a:spcBef>
                <a:spcPct val="50000"/>
              </a:spcBef>
            </a:pPr>
            <a:endParaRPr lang="en-US" sz="2800"/>
          </a:p>
          <a:p>
            <a:pPr algn="ctr">
              <a:spcBef>
                <a:spcPct val="50000"/>
              </a:spcBef>
            </a:pPr>
            <a:r>
              <a:rPr lang="en-US" sz="2800"/>
              <a:t>Remember: We are always here to help!!</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sz="half" idx="1"/>
          </p:nvPr>
        </p:nvSpPr>
        <p:spPr>
          <a:xfrm>
            <a:off x="917575" y="1892300"/>
            <a:ext cx="7388225" cy="838200"/>
          </a:xfrm>
        </p:spPr>
        <p:txBody>
          <a:bodyPr>
            <a:normAutofit fontScale="92500" lnSpcReduction="10000"/>
          </a:bodyPr>
          <a:lstStyle/>
          <a:p>
            <a:pPr marL="365760" indent="-256032" eaLnBrk="1" fontAlgn="auto" hangingPunct="1">
              <a:spcAft>
                <a:spcPts val="0"/>
              </a:spcAft>
              <a:buFont typeface="Wingdings 3"/>
              <a:buChar char=""/>
              <a:defRPr/>
            </a:pPr>
            <a:r>
              <a:rPr lang="en-US" dirty="0" smtClean="0">
                <a:ea typeface="+mn-ea"/>
              </a:rPr>
              <a:t>UPIC Internships must be 40+ hour work weeks</a:t>
            </a:r>
          </a:p>
        </p:txBody>
      </p:sp>
      <p:sp>
        <p:nvSpPr>
          <p:cNvPr id="78852" name="Rectangle 4"/>
          <p:cNvSpPr>
            <a:spLocks noGrp="1" noChangeArrowheads="1"/>
          </p:cNvSpPr>
          <p:nvPr>
            <p:ph sz="half" idx="2"/>
          </p:nvPr>
        </p:nvSpPr>
        <p:spPr>
          <a:xfrm>
            <a:off x="2813050" y="2389188"/>
            <a:ext cx="3754438" cy="762000"/>
          </a:xfrm>
        </p:spPr>
        <p:txBody>
          <a:bodyPr>
            <a:normAutofit fontScale="92500" lnSpcReduction="10000"/>
          </a:bodyPr>
          <a:lstStyle/>
          <a:p>
            <a:pPr eaLnBrk="1" hangingPunct="1">
              <a:lnSpc>
                <a:spcPct val="70000"/>
              </a:lnSpc>
            </a:pPr>
            <a:r>
              <a:rPr lang="en-US" sz="3000">
                <a:latin typeface="Lucida Sans Unicode" charset="0"/>
              </a:rPr>
              <a:t>FICTION</a:t>
            </a:r>
            <a:r>
              <a:rPr lang="en-US" sz="2600">
                <a:latin typeface="Lucida Sans Unicode" charset="0"/>
              </a:rPr>
              <a:t/>
            </a:r>
            <a:br>
              <a:rPr lang="en-US" sz="2600">
                <a:latin typeface="Lucida Sans Unicode" charset="0"/>
              </a:rPr>
            </a:br>
            <a:endParaRPr lang="en-US" sz="2600">
              <a:latin typeface="Lucida Sans Unicode" charset="0"/>
            </a:endParaRPr>
          </a:p>
        </p:txBody>
      </p:sp>
      <p:sp>
        <p:nvSpPr>
          <p:cNvPr id="6146" name="Rectangle 2"/>
          <p:cNvSpPr>
            <a:spLocks noGrp="1" noChangeArrowheads="1"/>
          </p:cNvSpPr>
          <p:nvPr>
            <p:ph type="title"/>
          </p:nvPr>
        </p:nvSpPr>
        <p:spPr/>
        <p:txBody>
          <a:bodyPr/>
          <a:lstStyle/>
          <a:p>
            <a:pPr algn="ctr" eaLnBrk="1" fontAlgn="auto" hangingPunct="1">
              <a:spcAft>
                <a:spcPts val="0"/>
              </a:spcAft>
              <a:defRPr/>
            </a:pPr>
            <a:r>
              <a:rPr lang="en-US" sz="3600" dirty="0" smtClean="0">
                <a:ea typeface="+mj-ea"/>
              </a:rPr>
              <a:t>Internships: Fact or Fiction</a:t>
            </a:r>
          </a:p>
        </p:txBody>
      </p:sp>
      <p:sp>
        <p:nvSpPr>
          <p:cNvPr id="78853" name="Rectangle 5"/>
          <p:cNvSpPr>
            <a:spLocks noChangeArrowheads="1"/>
          </p:cNvSpPr>
          <p:nvPr/>
        </p:nvSpPr>
        <p:spPr bwMode="auto">
          <a:xfrm>
            <a:off x="914400" y="3124200"/>
            <a:ext cx="7391400"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eaLnBrk="1" hangingPunct="1">
              <a:lnSpc>
                <a:spcPct val="90000"/>
              </a:lnSpc>
              <a:spcBef>
                <a:spcPct val="20000"/>
              </a:spcBef>
              <a:buClr>
                <a:schemeClr val="accent1"/>
              </a:buClr>
              <a:buSzPct val="70000"/>
              <a:buFont typeface="Wingdings" charset="0"/>
              <a:buChar char="n"/>
            </a:pPr>
            <a:r>
              <a:rPr lang="en-US" sz="2800" b="1"/>
              <a:t>Internships must meet one of two scenarios: </a:t>
            </a:r>
          </a:p>
          <a:p>
            <a:pPr marL="906463" lvl="1" indent="-457200" eaLnBrk="1" hangingPunct="1">
              <a:lnSpc>
                <a:spcPct val="90000"/>
              </a:lnSpc>
              <a:spcBef>
                <a:spcPct val="20000"/>
              </a:spcBef>
              <a:buClr>
                <a:schemeClr val="hlink"/>
              </a:buClr>
              <a:buSzPct val="65000"/>
              <a:buFont typeface="Wingdings" charset="0"/>
              <a:buAutoNum type="arabicPeriod"/>
            </a:pPr>
            <a:r>
              <a:rPr lang="en-US" sz="2400"/>
              <a:t>A 40+ hour work week for a total of at least 320 hours [Full Time Internship] </a:t>
            </a:r>
          </a:p>
          <a:p>
            <a:pPr marL="906463" lvl="1" indent="-457200" eaLnBrk="1" hangingPunct="1">
              <a:lnSpc>
                <a:spcPct val="90000"/>
              </a:lnSpc>
              <a:spcBef>
                <a:spcPct val="20000"/>
              </a:spcBef>
              <a:buClr>
                <a:schemeClr val="hlink"/>
              </a:buClr>
              <a:buSzPct val="65000"/>
              <a:buFont typeface="Wingdings" charset="0"/>
              <a:buAutoNum type="arabicPeriod"/>
            </a:pPr>
            <a:r>
              <a:rPr lang="en-US" sz="2400"/>
              <a:t>A less than 40 hour work week where the student totals at least 160 hours; Typically, this type occurs during the Fall or Spring semesters and students will work 12-15 hours per work week [Part Time Internship]</a:t>
            </a:r>
          </a:p>
        </p:txBody>
      </p:sp>
      <p:pic>
        <p:nvPicPr>
          <p:cNvPr id="2" name="PowerPoint VO slide 4.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3412" y="563785"/>
            <a:ext cx="812800" cy="8128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8852">
                                            <p:txEl>
                                              <p:pRg st="0" end="0"/>
                                            </p:txEl>
                                          </p:spTgt>
                                        </p:tgtEl>
                                        <p:attrNameLst>
                                          <p:attrName>style.visibility</p:attrName>
                                        </p:attrNameLst>
                                      </p:cBhvr>
                                      <p:to>
                                        <p:strVal val="visible"/>
                                      </p:to>
                                    </p:set>
                                    <p:anim calcmode="lin" valueType="num">
                                      <p:cBhvr additive="base">
                                        <p:cTn id="7" dur="500" fill="hold"/>
                                        <p:tgtEl>
                                          <p:spTgt spid="7885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85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8853"/>
                                        </p:tgtEl>
                                        <p:attrNameLst>
                                          <p:attrName>style.visibility</p:attrName>
                                        </p:attrNameLst>
                                      </p:cBhvr>
                                      <p:to>
                                        <p:strVal val="visible"/>
                                      </p:to>
                                    </p:set>
                                    <p:anim calcmode="lin" valueType="num">
                                      <p:cBhvr additive="base">
                                        <p:cTn id="11" dur="500" fill="hold"/>
                                        <p:tgtEl>
                                          <p:spTgt spid="78853"/>
                                        </p:tgtEl>
                                        <p:attrNameLst>
                                          <p:attrName>ppt_x</p:attrName>
                                        </p:attrNameLst>
                                      </p:cBhvr>
                                      <p:tavLst>
                                        <p:tav tm="0">
                                          <p:val>
                                            <p:strVal val="#ppt_x"/>
                                          </p:val>
                                        </p:tav>
                                        <p:tav tm="100000">
                                          <p:val>
                                            <p:strVal val="#ppt_x"/>
                                          </p:val>
                                        </p:tav>
                                      </p:tavLst>
                                    </p:anim>
                                    <p:anim calcmode="lin" valueType="num">
                                      <p:cBhvr additive="base">
                                        <p:cTn id="12" dur="500" fill="hold"/>
                                        <p:tgtEl>
                                          <p:spTgt spid="7885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282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2"/>
                </p:tgtEl>
              </p:cMediaNode>
            </p:audio>
          </p:childTnLst>
        </p:cTn>
      </p:par>
    </p:tnLst>
    <p:bldLst>
      <p:bldP spid="78852" grpId="0" build="p"/>
      <p:bldP spid="788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sz="half" idx="1"/>
          </p:nvPr>
        </p:nvSpPr>
        <p:spPr>
          <a:xfrm>
            <a:off x="949325" y="1776413"/>
            <a:ext cx="7727950" cy="838200"/>
          </a:xfrm>
        </p:spPr>
        <p:txBody>
          <a:bodyPr>
            <a:normAutofit fontScale="92500" lnSpcReduction="20000"/>
          </a:bodyPr>
          <a:lstStyle/>
          <a:p>
            <a:pPr marL="365760" indent="-256032" eaLnBrk="1" fontAlgn="auto" hangingPunct="1">
              <a:lnSpc>
                <a:spcPct val="90000"/>
              </a:lnSpc>
              <a:spcAft>
                <a:spcPts val="0"/>
              </a:spcAft>
              <a:buFont typeface="Wingdings 3"/>
              <a:buChar char=""/>
              <a:defRPr/>
            </a:pPr>
            <a:r>
              <a:rPr lang="en-US" dirty="0" smtClean="0">
                <a:ea typeface="+mn-ea"/>
              </a:rPr>
              <a:t>I </a:t>
            </a:r>
            <a:r>
              <a:rPr lang="en-US" sz="3200" dirty="0" smtClean="0">
                <a:ea typeface="+mn-ea"/>
              </a:rPr>
              <a:t>will receive a grade for my Internship</a:t>
            </a:r>
          </a:p>
          <a:p>
            <a:pPr marL="365760" indent="-256032" eaLnBrk="1" fontAlgn="auto" hangingPunct="1">
              <a:lnSpc>
                <a:spcPct val="90000"/>
              </a:lnSpc>
              <a:spcAft>
                <a:spcPts val="0"/>
              </a:spcAft>
              <a:buFont typeface="Wingdings 3"/>
              <a:buChar char=""/>
              <a:defRPr/>
            </a:pPr>
            <a:endParaRPr lang="en-US" sz="3200" dirty="0" smtClean="0">
              <a:ea typeface="+mn-ea"/>
            </a:endParaRPr>
          </a:p>
          <a:p>
            <a:pPr marL="365760" indent="-256032" eaLnBrk="1" fontAlgn="auto" hangingPunct="1">
              <a:lnSpc>
                <a:spcPct val="90000"/>
              </a:lnSpc>
              <a:spcAft>
                <a:spcPts val="0"/>
              </a:spcAft>
              <a:buFont typeface="Wingdings 3"/>
              <a:buChar char=""/>
              <a:defRPr/>
            </a:pPr>
            <a:endParaRPr lang="en-US" dirty="0" smtClean="0">
              <a:ea typeface="+mn-ea"/>
            </a:endParaRPr>
          </a:p>
          <a:p>
            <a:pPr marL="365760" indent="-256032" eaLnBrk="1" fontAlgn="auto" hangingPunct="1">
              <a:lnSpc>
                <a:spcPct val="90000"/>
              </a:lnSpc>
              <a:spcAft>
                <a:spcPts val="0"/>
              </a:spcAft>
              <a:buFont typeface="Wingdings 3"/>
              <a:buChar char=""/>
              <a:defRPr/>
            </a:pPr>
            <a:endParaRPr lang="en-US" dirty="0" smtClean="0">
              <a:ea typeface="+mn-ea"/>
            </a:endParaRPr>
          </a:p>
          <a:p>
            <a:pPr marL="365760" indent="-256032" eaLnBrk="1" fontAlgn="auto" hangingPunct="1">
              <a:lnSpc>
                <a:spcPct val="90000"/>
              </a:lnSpc>
              <a:spcAft>
                <a:spcPts val="0"/>
              </a:spcAft>
              <a:buFont typeface="Wingdings 3"/>
              <a:buChar char=""/>
              <a:defRPr/>
            </a:pPr>
            <a:endParaRPr lang="en-US" dirty="0" smtClean="0">
              <a:ea typeface="+mn-ea"/>
            </a:endParaRPr>
          </a:p>
          <a:p>
            <a:pPr marL="365760" indent="-256032" eaLnBrk="1" fontAlgn="auto" hangingPunct="1">
              <a:lnSpc>
                <a:spcPct val="90000"/>
              </a:lnSpc>
              <a:spcAft>
                <a:spcPts val="0"/>
              </a:spcAft>
              <a:buFont typeface="Wingdings 3"/>
              <a:buChar char=""/>
              <a:defRPr/>
            </a:pPr>
            <a:endParaRPr lang="en-US" dirty="0" smtClean="0">
              <a:ea typeface="+mn-ea"/>
            </a:endParaRPr>
          </a:p>
        </p:txBody>
      </p:sp>
      <p:sp>
        <p:nvSpPr>
          <p:cNvPr id="81924" name="Rectangle 4"/>
          <p:cNvSpPr>
            <a:spLocks noGrp="1" noChangeArrowheads="1"/>
          </p:cNvSpPr>
          <p:nvPr>
            <p:ph sz="half" idx="2"/>
          </p:nvPr>
        </p:nvSpPr>
        <p:spPr>
          <a:xfrm>
            <a:off x="2589213" y="2690813"/>
            <a:ext cx="3754437" cy="762000"/>
          </a:xfrm>
        </p:spPr>
        <p:txBody>
          <a:bodyPr>
            <a:normAutofit fontScale="92500" lnSpcReduction="20000"/>
          </a:bodyPr>
          <a:lstStyle/>
          <a:p>
            <a:pPr marL="365760" indent="-256032" eaLnBrk="1" fontAlgn="auto" hangingPunct="1">
              <a:lnSpc>
                <a:spcPct val="90000"/>
              </a:lnSpc>
              <a:spcAft>
                <a:spcPts val="0"/>
              </a:spcAft>
              <a:buFont typeface="Wingdings 3"/>
              <a:buChar char=""/>
              <a:defRPr/>
            </a:pPr>
            <a:r>
              <a:rPr lang="en-US" sz="3200" dirty="0" smtClean="0">
                <a:ea typeface="+mn-ea"/>
              </a:rPr>
              <a:t>FICTION</a:t>
            </a:r>
            <a:br>
              <a:rPr lang="en-US" sz="3200" dirty="0" smtClean="0">
                <a:ea typeface="+mn-ea"/>
              </a:rPr>
            </a:br>
            <a:endParaRPr lang="en-US" sz="3200" dirty="0" smtClean="0">
              <a:ea typeface="+mn-ea"/>
            </a:endParaRPr>
          </a:p>
        </p:txBody>
      </p:sp>
      <p:sp>
        <p:nvSpPr>
          <p:cNvPr id="7170" name="Rectangle 2"/>
          <p:cNvSpPr>
            <a:spLocks noGrp="1" noChangeArrowheads="1"/>
          </p:cNvSpPr>
          <p:nvPr>
            <p:ph type="title"/>
          </p:nvPr>
        </p:nvSpPr>
        <p:spPr/>
        <p:txBody>
          <a:bodyPr/>
          <a:lstStyle/>
          <a:p>
            <a:pPr algn="ctr" eaLnBrk="1" fontAlgn="auto" hangingPunct="1">
              <a:spcAft>
                <a:spcPts val="0"/>
              </a:spcAft>
              <a:defRPr/>
            </a:pPr>
            <a:r>
              <a:rPr lang="en-US" sz="3600" dirty="0" smtClean="0">
                <a:ea typeface="+mj-ea"/>
              </a:rPr>
              <a:t>UPIC Internships: Fact or Fiction</a:t>
            </a:r>
          </a:p>
        </p:txBody>
      </p:sp>
      <p:sp>
        <p:nvSpPr>
          <p:cNvPr id="81925" name="Rectangle 5"/>
          <p:cNvSpPr>
            <a:spLocks noChangeArrowheads="1"/>
          </p:cNvSpPr>
          <p:nvPr/>
        </p:nvSpPr>
        <p:spPr bwMode="auto">
          <a:xfrm>
            <a:off x="787400" y="3606800"/>
            <a:ext cx="7391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eaLnBrk="1" hangingPunct="1">
              <a:lnSpc>
                <a:spcPct val="90000"/>
              </a:lnSpc>
              <a:spcBef>
                <a:spcPct val="20000"/>
              </a:spcBef>
              <a:buClr>
                <a:schemeClr val="accent1"/>
              </a:buClr>
              <a:buSzPct val="70000"/>
              <a:buFont typeface="Wingdings" charset="0"/>
              <a:buChar char="n"/>
            </a:pPr>
            <a:r>
              <a:rPr lang="en-US" sz="2800"/>
              <a:t>You will receive an academic notation on your transcripts with a Pass or Fail notation. It will have no effect on your GPR, academic standing, or degree requirements</a:t>
            </a:r>
          </a:p>
        </p:txBody>
      </p:sp>
      <p:pic>
        <p:nvPicPr>
          <p:cNvPr id="2" name="Powerpoint VO slide 5.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97555" y="5386845"/>
            <a:ext cx="812800" cy="8128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24">
                                            <p:txEl>
                                              <p:pRg st="0" end="0"/>
                                            </p:txEl>
                                          </p:spTgt>
                                        </p:tgtEl>
                                        <p:attrNameLst>
                                          <p:attrName>style.visibility</p:attrName>
                                        </p:attrNameLst>
                                      </p:cBhvr>
                                      <p:to>
                                        <p:strVal val="visible"/>
                                      </p:to>
                                    </p:set>
                                    <p:anim calcmode="lin" valueType="num">
                                      <p:cBhvr additive="base">
                                        <p:cTn id="7" dur="500" fill="hold"/>
                                        <p:tgtEl>
                                          <p:spTgt spid="8192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2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925"/>
                                        </p:tgtEl>
                                        <p:attrNameLst>
                                          <p:attrName>style.visibility</p:attrName>
                                        </p:attrNameLst>
                                      </p:cBhvr>
                                      <p:to>
                                        <p:strVal val="visible"/>
                                      </p:to>
                                    </p:set>
                                    <p:anim calcmode="lin" valueType="num">
                                      <p:cBhvr additive="base">
                                        <p:cTn id="11" dur="500" fill="hold"/>
                                        <p:tgtEl>
                                          <p:spTgt spid="81925"/>
                                        </p:tgtEl>
                                        <p:attrNameLst>
                                          <p:attrName>ppt_x</p:attrName>
                                        </p:attrNameLst>
                                      </p:cBhvr>
                                      <p:tavLst>
                                        <p:tav tm="0">
                                          <p:val>
                                            <p:strVal val="#ppt_x"/>
                                          </p:val>
                                        </p:tav>
                                        <p:tav tm="100000">
                                          <p:val>
                                            <p:strVal val="#ppt_x"/>
                                          </p:val>
                                        </p:tav>
                                      </p:tavLst>
                                    </p:anim>
                                    <p:anim calcmode="lin" valueType="num">
                                      <p:cBhvr additive="base">
                                        <p:cTn id="12" dur="500" fill="hold"/>
                                        <p:tgtEl>
                                          <p:spTgt spid="8192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193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2"/>
                </p:tgtEl>
              </p:cMediaNode>
            </p:audio>
          </p:childTnLst>
        </p:cTn>
      </p:par>
    </p:tnLst>
    <p:bldLst>
      <p:bldP spid="81924" grpId="0" build="p"/>
      <p:bldP spid="819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p:txBody>
          <a:bodyPr/>
          <a:lstStyle/>
          <a:p>
            <a:pPr eaLnBrk="1" hangingPunct="1"/>
            <a:r>
              <a:rPr lang="en-US" sz="1400" dirty="0">
                <a:latin typeface="Lucida Sans Unicode" charset="0"/>
              </a:rPr>
              <a:t>Noted on official Clemson documentation</a:t>
            </a:r>
          </a:p>
          <a:p>
            <a:r>
              <a:rPr lang="en-US" sz="1400" dirty="0" smtClean="0">
                <a:latin typeface="Lucida Sans Unicode" charset="0"/>
              </a:rPr>
              <a:t>Demonstrates </a:t>
            </a:r>
            <a:r>
              <a:rPr lang="en-US" sz="1400" dirty="0">
                <a:latin typeface="Lucida Sans Unicode" charset="0"/>
              </a:rPr>
              <a:t>successful completion of professional training to potential employers or graduate programs </a:t>
            </a:r>
          </a:p>
          <a:p>
            <a:r>
              <a:rPr lang="en-US" sz="1400" dirty="0" smtClean="0">
                <a:latin typeface="Lucida Sans Unicode" charset="0"/>
              </a:rPr>
              <a:t>Successful </a:t>
            </a:r>
            <a:r>
              <a:rPr lang="en-US" sz="1400" dirty="0">
                <a:latin typeface="Lucida Sans Unicode" charset="0"/>
              </a:rPr>
              <a:t>completion of the course indicates that all learning outcomes were accomplished…bodes well for purposes of letters of recommendation, or recommendations for future employment or graduate programs</a:t>
            </a:r>
          </a:p>
          <a:p>
            <a:r>
              <a:rPr lang="en-US" sz="1400" dirty="0" smtClean="0">
                <a:latin typeface="Lucida Sans Unicode" charset="0"/>
              </a:rPr>
              <a:t>Many </a:t>
            </a:r>
            <a:r>
              <a:rPr lang="en-US" sz="1400" dirty="0">
                <a:latin typeface="Lucida Sans Unicode" charset="0"/>
              </a:rPr>
              <a:t>students can say they had an </a:t>
            </a:r>
            <a:r>
              <a:rPr lang="ja-JP" altLang="en-US" sz="1400" dirty="0">
                <a:latin typeface="Lucida Sans Unicode" charset="0"/>
              </a:rPr>
              <a:t>“</a:t>
            </a:r>
            <a:r>
              <a:rPr lang="en-US" sz="1400" dirty="0">
                <a:latin typeface="Lucida Sans Unicode" charset="0"/>
              </a:rPr>
              <a:t>internship</a:t>
            </a:r>
            <a:r>
              <a:rPr lang="ja-JP" altLang="en-US" sz="1400" dirty="0">
                <a:latin typeface="Lucida Sans Unicode" charset="0"/>
              </a:rPr>
              <a:t>”</a:t>
            </a:r>
            <a:r>
              <a:rPr lang="en-US" sz="1400" dirty="0">
                <a:latin typeface="Lucida Sans Unicode" charset="0"/>
              </a:rPr>
              <a:t>, however, completing an internship with an academic component adds more weight and influence to the overall </a:t>
            </a:r>
            <a:r>
              <a:rPr lang="en-US" sz="1400" dirty="0" smtClean="0">
                <a:latin typeface="Lucida Sans Unicode" charset="0"/>
              </a:rPr>
              <a:t>experience</a:t>
            </a:r>
          </a:p>
          <a:p>
            <a:pPr marL="109537" indent="0">
              <a:buNone/>
            </a:pPr>
            <a:endParaRPr lang="en-US" sz="1400" dirty="0" smtClean="0">
              <a:latin typeface="Lucida Sans Unicode" charset="0"/>
            </a:endParaRPr>
          </a:p>
          <a:p>
            <a:pPr marL="109537" indent="0">
              <a:buNone/>
            </a:pPr>
            <a:r>
              <a:rPr lang="en-US" sz="1200" dirty="0" smtClean="0"/>
              <a:t>Once </a:t>
            </a:r>
            <a:r>
              <a:rPr lang="en-US" sz="1200" dirty="0"/>
              <a:t>hired, in order to participate and maintain your internship status in the UPIC Program, student interns </a:t>
            </a:r>
            <a:r>
              <a:rPr lang="en-US" sz="1200" b="1" dirty="0"/>
              <a:t>must</a:t>
            </a:r>
            <a:r>
              <a:rPr lang="en-US" sz="1200" dirty="0"/>
              <a:t> enroll in the INT course upon completion of hiring paperwork and no later than </a:t>
            </a:r>
            <a:r>
              <a:rPr lang="en-US" sz="1200" b="1" dirty="0"/>
              <a:t>May 21</a:t>
            </a:r>
            <a:r>
              <a:rPr lang="en-US" sz="1200" dirty="0"/>
              <a:t> (the last day to drop a class or withdraw without a W). </a:t>
            </a:r>
          </a:p>
          <a:p>
            <a:pPr marL="109537" indent="0">
              <a:buNone/>
            </a:pPr>
            <a:r>
              <a:rPr lang="en-US" sz="1200" b="1" dirty="0"/>
              <a:t> </a:t>
            </a:r>
            <a:endParaRPr lang="en-US" sz="1200" dirty="0"/>
          </a:p>
          <a:p>
            <a:pPr marL="109537" indent="0">
              <a:buNone/>
            </a:pPr>
            <a:r>
              <a:rPr lang="en-US" sz="1200" b="1" dirty="0"/>
              <a:t>Unable to continue internship and INT course:</a:t>
            </a:r>
            <a:endParaRPr lang="en-US" sz="1200" dirty="0"/>
          </a:p>
          <a:p>
            <a:r>
              <a:rPr lang="en-US" sz="1200" dirty="0"/>
              <a:t>If you are unable to continue your internship due to unforeseen circumstances, the UPIC staff will evaluate the instance if notified before </a:t>
            </a:r>
            <a:r>
              <a:rPr lang="en-US" sz="1200" b="1" dirty="0"/>
              <a:t>July 8</a:t>
            </a:r>
            <a:r>
              <a:rPr lang="en-US" sz="1200" dirty="0"/>
              <a:t> (the last day to drop a class or withdraw from </a:t>
            </a:r>
            <a:r>
              <a:rPr lang="en-US" sz="1200" dirty="0" smtClean="0"/>
              <a:t>the University </a:t>
            </a:r>
            <a:r>
              <a:rPr lang="en-US" sz="1200" dirty="0"/>
              <a:t>without final grades). Additional information and/or statement from your UPIC mentor is required. Once the circumstance is confirmed and ratified by UPIC staff, you will be dropped from the INT course and terminated from the program. Any request for termination and INT course drop received </a:t>
            </a:r>
            <a:r>
              <a:rPr lang="en-US" sz="1200" b="1" dirty="0"/>
              <a:t>after July 8 </a:t>
            </a:r>
            <a:r>
              <a:rPr lang="en-US" sz="1200" dirty="0"/>
              <a:t>will be processed by the Registrar’s office. </a:t>
            </a:r>
          </a:p>
          <a:p>
            <a:endParaRPr lang="en-US" sz="1400" dirty="0">
              <a:latin typeface="Lucida Sans Unicode" charset="0"/>
            </a:endParaRPr>
          </a:p>
          <a:p>
            <a:pPr eaLnBrk="1" hangingPunct="1"/>
            <a:endParaRPr lang="en-US" dirty="0">
              <a:latin typeface="Lucida Sans Unicode" charset="0"/>
            </a:endParaRPr>
          </a:p>
          <a:p>
            <a:pPr eaLnBrk="1" hangingPunct="1">
              <a:buFont typeface="Wingdings" charset="0"/>
              <a:buNone/>
            </a:pPr>
            <a:endParaRPr lang="en-US" dirty="0">
              <a:latin typeface="Lucida Sans Unicode" charset="0"/>
            </a:endParaRPr>
          </a:p>
        </p:txBody>
      </p:sp>
      <p:sp>
        <p:nvSpPr>
          <p:cNvPr id="8194"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dirty="0" smtClean="0">
                <a:ea typeface="+mj-ea"/>
              </a:rPr>
              <a:t>Why have Academic Notation on my transcript?</a:t>
            </a:r>
          </a:p>
        </p:txBody>
      </p:sp>
      <p:pic>
        <p:nvPicPr>
          <p:cNvPr id="2" name="PowerPoint VO slide 6.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65744" y="5886510"/>
            <a:ext cx="812800" cy="8128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25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normAutofit/>
          </a:bodyPr>
          <a:lstStyle/>
          <a:p>
            <a:pPr marL="365760" indent="-256032" eaLnBrk="1" fontAlgn="auto" hangingPunct="1">
              <a:spcAft>
                <a:spcPts val="0"/>
              </a:spcAft>
              <a:buFont typeface="Wingdings 3"/>
              <a:buChar char=""/>
              <a:defRPr/>
            </a:pPr>
            <a:r>
              <a:rPr lang="en-US" dirty="0" smtClean="0">
                <a:ea typeface="+mn-ea"/>
              </a:rPr>
              <a:t>It should not affect scholarships and packages as long as you are meeting academic requirements [for up to 4.5 years.]</a:t>
            </a:r>
          </a:p>
          <a:p>
            <a:pPr marL="365760" indent="-256032" eaLnBrk="1" fontAlgn="auto" hangingPunct="1">
              <a:spcAft>
                <a:spcPts val="0"/>
              </a:spcAft>
              <a:buFont typeface="Wingdings 3"/>
              <a:buChar char=""/>
              <a:defRPr/>
            </a:pPr>
            <a:r>
              <a:rPr lang="en-US" b="1" u="sng" dirty="0" smtClean="0">
                <a:solidFill>
                  <a:schemeClr val="accent1">
                    <a:lumMod val="60000"/>
                    <a:lumOff val="40000"/>
                  </a:schemeClr>
                </a:solidFill>
                <a:ea typeface="+mn-ea"/>
              </a:rPr>
              <a:t>Contact the Financial Aid Office for confirmation!!!</a:t>
            </a:r>
          </a:p>
          <a:p>
            <a:pPr marL="365760" indent="-256032" eaLnBrk="1" fontAlgn="auto" hangingPunct="1">
              <a:spcAft>
                <a:spcPts val="0"/>
              </a:spcAft>
              <a:buFont typeface="Wingdings 3"/>
              <a:buChar char=""/>
              <a:defRPr/>
            </a:pPr>
            <a:r>
              <a:rPr lang="en-US" sz="2400" b="1" u="sng" dirty="0" smtClean="0">
                <a:ea typeface="+mn-ea"/>
              </a:rPr>
              <a:t>Note:</a:t>
            </a:r>
            <a:r>
              <a:rPr lang="en-US" sz="2400" b="1" dirty="0" smtClean="0">
                <a:ea typeface="+mn-ea"/>
              </a:rPr>
              <a:t>  </a:t>
            </a:r>
            <a:r>
              <a:rPr lang="en-US" sz="2400" dirty="0" smtClean="0">
                <a:ea typeface="+mn-ea"/>
              </a:rPr>
              <a:t>CCINT 201 students who are interning locally may wish to pay their student activities fee for the semester (to participate in Fike, sports tickets, etc.)</a:t>
            </a:r>
          </a:p>
        </p:txBody>
      </p:sp>
      <p:sp>
        <p:nvSpPr>
          <p:cNvPr id="9218" name="Rectangle 2"/>
          <p:cNvSpPr>
            <a:spLocks noGrp="1" noChangeArrowheads="1"/>
          </p:cNvSpPr>
          <p:nvPr>
            <p:ph type="title"/>
          </p:nvPr>
        </p:nvSpPr>
        <p:spPr>
          <a:xfrm>
            <a:off x="931863" y="96838"/>
            <a:ext cx="7462837" cy="1412875"/>
          </a:xfrm>
        </p:spPr>
        <p:txBody>
          <a:bodyPr/>
          <a:lstStyle/>
          <a:p>
            <a:pPr algn="ctr" eaLnBrk="1" fontAlgn="auto" hangingPunct="1">
              <a:spcAft>
                <a:spcPts val="0"/>
              </a:spcAft>
              <a:defRPr/>
            </a:pPr>
            <a:r>
              <a:rPr lang="en-US" dirty="0" smtClean="0">
                <a:ea typeface="+mj-ea"/>
              </a:rPr>
              <a:t>How is my Financial Aid affected?</a:t>
            </a:r>
          </a:p>
        </p:txBody>
      </p:sp>
      <p:pic>
        <p:nvPicPr>
          <p:cNvPr id="2" name="PowerPoint VO slide 7.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78694" y="5346315"/>
            <a:ext cx="812800" cy="8128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8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normAutofit/>
          </a:bodyPr>
          <a:lstStyle/>
          <a:p>
            <a:pPr marL="365760" indent="-256032" eaLnBrk="1" fontAlgn="auto" hangingPunct="1">
              <a:lnSpc>
                <a:spcPct val="90000"/>
              </a:lnSpc>
              <a:spcAft>
                <a:spcPts val="0"/>
              </a:spcAft>
              <a:buFont typeface="Wingdings" pitchFamily="2" charset="2"/>
              <a:buChar char="Ø"/>
              <a:defRPr/>
            </a:pPr>
            <a:endParaRPr lang="en-US" sz="1800" dirty="0" smtClean="0">
              <a:ea typeface="+mn-ea"/>
            </a:endParaRPr>
          </a:p>
          <a:p>
            <a:pPr marL="365760" indent="-256032" eaLnBrk="1" fontAlgn="auto" hangingPunct="1">
              <a:lnSpc>
                <a:spcPct val="90000"/>
              </a:lnSpc>
              <a:spcAft>
                <a:spcPts val="0"/>
              </a:spcAft>
              <a:buFont typeface="Wingdings" pitchFamily="2" charset="2"/>
              <a:buChar char="Ø"/>
              <a:defRPr/>
            </a:pPr>
            <a:endParaRPr lang="en-US" sz="1800" dirty="0">
              <a:ea typeface="+mn-ea"/>
            </a:endParaRPr>
          </a:p>
          <a:p>
            <a:pPr marL="365760" indent="-256032" eaLnBrk="1" fontAlgn="auto" hangingPunct="1">
              <a:lnSpc>
                <a:spcPct val="90000"/>
              </a:lnSpc>
              <a:spcAft>
                <a:spcPts val="0"/>
              </a:spcAft>
              <a:buFont typeface="Wingdings" pitchFamily="2" charset="2"/>
              <a:buChar char="Ø"/>
              <a:defRPr/>
            </a:pPr>
            <a:r>
              <a:rPr lang="en-US" sz="1800" dirty="0" smtClean="0">
                <a:ea typeface="+mn-ea"/>
              </a:rPr>
              <a:t>Participate in UPIC internship training workshop, set goals, and update your UPIC Program coordinator  </a:t>
            </a:r>
          </a:p>
          <a:p>
            <a:pPr marL="109728" indent="0" eaLnBrk="1" fontAlgn="auto" hangingPunct="1">
              <a:lnSpc>
                <a:spcPct val="90000"/>
              </a:lnSpc>
              <a:spcAft>
                <a:spcPts val="0"/>
              </a:spcAft>
              <a:buFont typeface="Wingdings 3"/>
              <a:buNone/>
              <a:defRPr/>
            </a:pPr>
            <a:endParaRPr lang="en-US" sz="1800" dirty="0" smtClean="0">
              <a:ea typeface="+mn-ea"/>
            </a:endParaRPr>
          </a:p>
          <a:p>
            <a:pPr marL="365760" indent="-256032" eaLnBrk="1" fontAlgn="auto" hangingPunct="1">
              <a:lnSpc>
                <a:spcPct val="90000"/>
              </a:lnSpc>
              <a:spcAft>
                <a:spcPts val="0"/>
              </a:spcAft>
              <a:buFont typeface="Wingdings" pitchFamily="2" charset="2"/>
              <a:buChar char="Ø"/>
              <a:defRPr/>
            </a:pPr>
            <a:r>
              <a:rPr lang="en-US" sz="1800" dirty="0" smtClean="0">
                <a:ea typeface="+mn-ea"/>
              </a:rPr>
              <a:t>Provide </a:t>
            </a:r>
            <a:r>
              <a:rPr lang="en-US" sz="1800" dirty="0">
                <a:ea typeface="+mn-ea"/>
              </a:rPr>
              <a:t>feedback </a:t>
            </a:r>
            <a:r>
              <a:rPr lang="en-US" sz="1800" dirty="0" smtClean="0">
                <a:ea typeface="+mn-ea"/>
              </a:rPr>
              <a:t>of your experience</a:t>
            </a:r>
            <a:r>
              <a:rPr lang="en-US" sz="1800" dirty="0">
                <a:ea typeface="+mn-ea"/>
              </a:rPr>
              <a:t>, </a:t>
            </a:r>
            <a:r>
              <a:rPr lang="en-US" sz="1800" dirty="0" smtClean="0">
                <a:ea typeface="+mn-ea"/>
              </a:rPr>
              <a:t>and send in pictures, videos, positive project results, etc.</a:t>
            </a:r>
            <a:endParaRPr lang="en-US" sz="1800" dirty="0">
              <a:ea typeface="+mn-ea"/>
            </a:endParaRPr>
          </a:p>
          <a:p>
            <a:pPr marL="365760" indent="-256032" eaLnBrk="1" fontAlgn="auto" hangingPunct="1">
              <a:lnSpc>
                <a:spcPct val="90000"/>
              </a:lnSpc>
              <a:spcAft>
                <a:spcPts val="0"/>
              </a:spcAft>
              <a:buFont typeface="Wingdings" pitchFamily="2" charset="2"/>
              <a:buChar char="Ø"/>
              <a:defRPr/>
            </a:pPr>
            <a:endParaRPr lang="en-US" sz="1800" dirty="0" smtClean="0">
              <a:ea typeface="+mn-ea"/>
            </a:endParaRPr>
          </a:p>
          <a:p>
            <a:pPr marL="365760" indent="-256032" eaLnBrk="1" fontAlgn="auto" hangingPunct="1">
              <a:lnSpc>
                <a:spcPct val="90000"/>
              </a:lnSpc>
              <a:spcAft>
                <a:spcPts val="0"/>
              </a:spcAft>
              <a:buFont typeface="Wingdings" pitchFamily="2" charset="2"/>
              <a:buChar char="Ø"/>
              <a:defRPr/>
            </a:pPr>
            <a:r>
              <a:rPr lang="en-US" sz="1800" dirty="0" smtClean="0">
                <a:ea typeface="+mn-ea"/>
              </a:rPr>
              <a:t>Complete evaluation proposals for student and site mentor after the experience</a:t>
            </a:r>
          </a:p>
        </p:txBody>
      </p:sp>
      <p:sp>
        <p:nvSpPr>
          <p:cNvPr id="10242"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3600" dirty="0" smtClean="0">
                <a:ea typeface="+mj-ea"/>
              </a:rPr>
              <a:t>UPIC Program Evaluation Requirements</a:t>
            </a:r>
          </a:p>
        </p:txBody>
      </p:sp>
      <p:pic>
        <p:nvPicPr>
          <p:cNvPr id="2" name="PowerPoint VO slide 8.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59765" y="5211216"/>
            <a:ext cx="812800" cy="8128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5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2057400"/>
            <a:ext cx="8305800" cy="4114800"/>
          </a:xfrm>
          <a:ln w="25400">
            <a:solidFill>
              <a:schemeClr val="tx1"/>
            </a:solidFill>
            <a:miter lim="800000"/>
            <a:headEnd/>
            <a:tailEnd/>
          </a:ln>
        </p:spPr>
        <p:txBody>
          <a:bodyPr/>
          <a:lstStyle/>
          <a:p>
            <a:pPr eaLnBrk="1" hangingPunct="1">
              <a:lnSpc>
                <a:spcPct val="90000"/>
              </a:lnSpc>
              <a:buFont typeface="Wingdings" charset="0"/>
              <a:buNone/>
            </a:pPr>
            <a:r>
              <a:rPr lang="en-US" sz="1600">
                <a:latin typeface="Lucida Sans Unicode" charset="0"/>
              </a:rPr>
              <a:t>        -------------------------------------------------------------------------------------------------      COURSE TITLE               	COURSE    CREDITS EARNED GRADE  GPTS        -------------------------------------------------------------------------------------------------                                                                               FALL SEMESTER 2003		    	CAREER CENTER INTERNSHIP CC Part Time Intern   		CCINT  101   	0    	0    P   	0        ------ -------------------------------------------------------------------------------------------      COURSE TITLE               	COURSE    CREDITS EARNED GRADE  GPTS        -------------------------------------------------------------------------------------------------                                                                               SECOND SUMMER SESSION 2003    	CAREER CENTER INTERNSHIP CC Full Time Intern   		CCINT  201   	0    	0    P   	0         SEMESTER SUMMARY                           	0    	0    N/A   	0 </a:t>
            </a:r>
          </a:p>
        </p:txBody>
      </p:sp>
      <p:sp>
        <p:nvSpPr>
          <p:cNvPr id="11266" name="Rectangle 2"/>
          <p:cNvSpPr>
            <a:spLocks noGrp="1" noChangeArrowheads="1"/>
          </p:cNvSpPr>
          <p:nvPr>
            <p:ph type="title"/>
          </p:nvPr>
        </p:nvSpPr>
        <p:spPr/>
        <p:txBody>
          <a:bodyPr/>
          <a:lstStyle/>
          <a:p>
            <a:pPr algn="ctr" eaLnBrk="1" fontAlgn="auto" hangingPunct="1">
              <a:spcAft>
                <a:spcPts val="0"/>
              </a:spcAft>
              <a:defRPr/>
            </a:pPr>
            <a:r>
              <a:rPr lang="en-US" sz="3600" dirty="0" smtClean="0">
                <a:ea typeface="+mj-ea"/>
              </a:rPr>
              <a:t>Sample Transcript</a:t>
            </a:r>
          </a:p>
        </p:txBody>
      </p:sp>
      <p:pic>
        <p:nvPicPr>
          <p:cNvPr id="2" name="PowerPoint VO slide 9.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7156" y="725905"/>
            <a:ext cx="812800" cy="8128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5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773</TotalTime>
  <Words>1772</Words>
  <Application>Microsoft Macintosh PowerPoint</Application>
  <PresentationFormat>On-screen Show (4:3)</PresentationFormat>
  <Paragraphs>254</Paragraphs>
  <Slides>39</Slides>
  <Notes>29</Notes>
  <HiddenSlides>0</HiddenSlides>
  <MMClips>18</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Concourse</vt:lpstr>
      <vt:lpstr>CCINT Internship Workshop University Professional Internship Program</vt:lpstr>
      <vt:lpstr>What is an UPIC Internship?</vt:lpstr>
      <vt:lpstr>Internships: Fact or Fiction</vt:lpstr>
      <vt:lpstr>Internships: Fact or Fiction</vt:lpstr>
      <vt:lpstr>UPIC Internships: Fact or Fiction</vt:lpstr>
      <vt:lpstr>Why have Academic Notation on my transcript?</vt:lpstr>
      <vt:lpstr>How is my Financial Aid affected?</vt:lpstr>
      <vt:lpstr>UPIC Program Evaluation Requirements</vt:lpstr>
      <vt:lpstr>Sample Transcript</vt:lpstr>
      <vt:lpstr>Tips on how to be a successful intern: First Days</vt:lpstr>
      <vt:lpstr>Tips on how to be a successful intern: First Weeks</vt:lpstr>
      <vt:lpstr>Tips on how to be a successful intern: Communication</vt:lpstr>
      <vt:lpstr>Tips on how to be a successful intern: Work Style</vt:lpstr>
      <vt:lpstr>Tips on how to be a successful intern: Organizational Knowledge</vt:lpstr>
      <vt:lpstr>Tips on how to be a successful intern: Organizational Knowledge</vt:lpstr>
      <vt:lpstr>Quotes from Student Interns</vt:lpstr>
      <vt:lpstr>Quotes from Employers</vt:lpstr>
      <vt:lpstr> THE QUIZ </vt:lpstr>
      <vt:lpstr>1. Which of these tips on how to be a successful intern does not belong? </vt:lpstr>
      <vt:lpstr>2. Part time UPIC  internships are</vt:lpstr>
      <vt:lpstr>3. During the first weeks as an UPIC Intern you should?</vt:lpstr>
      <vt:lpstr>4. On the first days of your UPIC internship you should do all the following except:</vt:lpstr>
      <vt:lpstr>5. When communicating with others, remember to:</vt:lpstr>
      <vt:lpstr>6. An internship should not affect scholarships and packages as long as you are meeting academic requirements [for up to 4.5 years].</vt:lpstr>
      <vt:lpstr>7. An Internship can take place during the fall or spring, but not in the summer. </vt:lpstr>
      <vt:lpstr>8. Internships in general may be paid or unpaid; Clemson University does not differentiate between the two.</vt:lpstr>
      <vt:lpstr>9. Your internship will have no effect on your GPR, academic standing, or degree requirements.</vt:lpstr>
      <vt:lpstr>10. Notation on my transcripts doesn’t have an influence with companies</vt:lpstr>
      <vt:lpstr>Second Rotation Intern Quiz</vt:lpstr>
      <vt:lpstr>Second Rotation Intern Quiz</vt:lpstr>
      <vt:lpstr>Second Rotation Intern Quiz</vt:lpstr>
      <vt:lpstr>Second Rotation Intern Quiz</vt:lpstr>
      <vt:lpstr>Second Rotation Intern Quiz</vt:lpstr>
      <vt:lpstr>Second Rotation Intern Quiz</vt:lpstr>
      <vt:lpstr>Second Rotation Intern Quiz</vt:lpstr>
      <vt:lpstr>Second Rotation Intern Quiz</vt:lpstr>
      <vt:lpstr>Second Rotation Intern Quiz</vt:lpstr>
      <vt:lpstr>Second Rotation Intern Quiz</vt:lpstr>
      <vt:lpstr>THANK YOU!</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Having a Sucessful Internship</dc:title>
  <dc:creator>Michelin Career Center</dc:creator>
  <cp:lastModifiedBy>David Sargent</cp:lastModifiedBy>
  <cp:revision>62</cp:revision>
  <dcterms:created xsi:type="dcterms:W3CDTF">2004-03-01T17:23:09Z</dcterms:created>
  <dcterms:modified xsi:type="dcterms:W3CDTF">2014-04-02T14:10:58Z</dcterms:modified>
</cp:coreProperties>
</file>